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9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16" r:id="rId22"/>
    <p:sldId id="317" r:id="rId23"/>
    <p:sldId id="318" r:id="rId24"/>
    <p:sldId id="337" r:id="rId25"/>
    <p:sldId id="338" r:id="rId26"/>
    <p:sldId id="339" r:id="rId27"/>
    <p:sldId id="340" r:id="rId28"/>
    <p:sldId id="361" r:id="rId29"/>
    <p:sldId id="362" r:id="rId30"/>
    <p:sldId id="341" r:id="rId31"/>
    <p:sldId id="345" r:id="rId32"/>
    <p:sldId id="342" r:id="rId33"/>
    <p:sldId id="343" r:id="rId34"/>
    <p:sldId id="365" r:id="rId35"/>
    <p:sldId id="310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7" autoAdjust="0"/>
  </p:normalViewPr>
  <p:slideViewPr>
    <p:cSldViewPr snapToGrid="0" snapToObjects="1">
      <p:cViewPr varScale="1">
        <p:scale>
          <a:sx n="82" d="100"/>
          <a:sy n="82" d="100"/>
        </p:scale>
        <p:origin x="-15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courses/undergraduate/202/spring16_marr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br>
              <a:rPr lang="en-US" altLang="en-US" sz="4000" dirty="0" smtClean="0"/>
            </a:br>
            <a:r>
              <a:rPr lang="en-US" altLang="en-US" dirty="0" smtClean="0"/>
              <a:t>Introduction and C++ Primer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26" y="1371600"/>
            <a:ext cx="8867274" cy="4754563"/>
          </a:xfrm>
        </p:spPr>
        <p:txBody>
          <a:bodyPr/>
          <a:lstStyle/>
          <a:p>
            <a:r>
              <a:rPr lang="en-US" sz="2800" dirty="0"/>
              <a:t>You will use the GL Linux systems and GCC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GNU Compiler Collection) suite for development.</a:t>
            </a:r>
          </a:p>
          <a:p>
            <a:r>
              <a:rPr lang="en-US" sz="2800" dirty="0"/>
              <a:t>You will learn to be semi-literate in Linux and shell usage.</a:t>
            </a:r>
          </a:p>
          <a:p>
            <a:r>
              <a:rPr lang="en-US" sz="2800" dirty="0"/>
              <a:t>You will learn to use a text editor — </a:t>
            </a:r>
            <a:r>
              <a:rPr lang="en-US" sz="2800" dirty="0" err="1"/>
              <a:t>Emacs</a:t>
            </a:r>
            <a:r>
              <a:rPr lang="en-US" sz="2800" dirty="0"/>
              <a:t> is recommended.</a:t>
            </a:r>
          </a:p>
          <a:p>
            <a:r>
              <a:rPr lang="en-US" sz="2800" dirty="0"/>
              <a:t>You may use IDEs such as Eclipse or </a:t>
            </a:r>
            <a:r>
              <a:rPr lang="en-US" sz="2800" dirty="0" err="1"/>
              <a:t>XCode</a:t>
            </a:r>
            <a:r>
              <a:rPr lang="en-US" sz="2800" dirty="0"/>
              <a:t>, but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support </a:t>
            </a:r>
            <a:r>
              <a:rPr lang="en-US" sz="2800" dirty="0"/>
              <a:t>will not be provided, and</a:t>
            </a:r>
            <a:r>
              <a:rPr lang="en-US" sz="2800" dirty="0" smtClean="0"/>
              <a:t>…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Your programs </a:t>
            </a:r>
            <a:r>
              <a:rPr lang="en-US" sz="2800" b="1" u="sng" dirty="0"/>
              <a:t>must</a:t>
            </a:r>
            <a:r>
              <a:rPr lang="en-US" sz="2800" b="1" dirty="0"/>
              <a:t> compile and function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correctly </a:t>
            </a:r>
            <a:r>
              <a:rPr lang="en-US" sz="2800" b="1" dirty="0"/>
              <a:t>on the GL Linux systems.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4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used to the Linux environment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tends to hit transfer students hardest).</a:t>
            </a:r>
          </a:p>
          <a:p>
            <a:r>
              <a:rPr lang="en-US" dirty="0" smtClean="0"/>
              <a:t>Starting the projects </a:t>
            </a:r>
            <a:r>
              <a:rPr lang="en-US" dirty="0"/>
              <a:t>early.</a:t>
            </a:r>
          </a:p>
          <a:p>
            <a:r>
              <a:rPr lang="en-US" dirty="0"/>
              <a:t>CMSC 202 is much more difficult than CMSC 201 – you will need to be more self-sufficient.</a:t>
            </a:r>
          </a:p>
          <a:p>
            <a:r>
              <a:rPr lang="en-US" dirty="0" smtClean="0"/>
              <a:t>Waiting too late to </a:t>
            </a:r>
            <a:r>
              <a:rPr lang="en-US" dirty="0"/>
              <a:t>seek help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Thinking </a:t>
            </a:r>
            <a:r>
              <a:rPr lang="en-US" dirty="0"/>
              <a:t>all that matters is the projects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Practice programming outside of the projects!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C++ for CMSC 202?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modern OO language</a:t>
            </a:r>
          </a:p>
          <a:p>
            <a:r>
              <a:rPr lang="en-US" dirty="0"/>
              <a:t>Wide industry usage</a:t>
            </a:r>
          </a:p>
          <a:p>
            <a:r>
              <a:rPr lang="en-US" dirty="0"/>
              <a:t>Used in many types of applications</a:t>
            </a:r>
          </a:p>
          <a:p>
            <a:r>
              <a:rPr lang="en-US" dirty="0"/>
              <a:t>Desirable features</a:t>
            </a:r>
          </a:p>
          <a:p>
            <a:pPr lvl="1"/>
            <a:r>
              <a:rPr lang="en-US" dirty="0"/>
              <a:t>Object-oriented</a:t>
            </a:r>
          </a:p>
          <a:p>
            <a:pPr lvl="1"/>
            <a:r>
              <a:rPr lang="en-US" dirty="0"/>
              <a:t>Portable (not as much as Java, but fairly so)</a:t>
            </a:r>
          </a:p>
          <a:p>
            <a:pPr lvl="1"/>
            <a:r>
              <a:rPr lang="en-US" dirty="0"/>
              <a:t>Efficient</a:t>
            </a:r>
          </a:p>
          <a:p>
            <a:pPr lvl="1"/>
            <a:r>
              <a:rPr lang="en-US" dirty="0"/>
              <a:t>Retains much of its C origins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0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vs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3632"/>
            <a:ext cx="4042611" cy="2478505"/>
          </a:xfrm>
        </p:spPr>
        <p:txBody>
          <a:bodyPr/>
          <a:lstStyle/>
          <a:p>
            <a:pPr marL="228600" indent="-228600">
              <a:spcBef>
                <a:spcPts val="0"/>
              </a:spcBef>
            </a:pPr>
            <a:r>
              <a:rPr lang="en-US" sz="2800" dirty="0"/>
              <a:t>Procedural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Modular units: functions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Program structure: hierarchical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Data and operations are not bound to each other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Examples: </a:t>
            </a:r>
          </a:p>
          <a:p>
            <a:pPr marL="1028700" lvl="2">
              <a:spcBef>
                <a:spcPts val="0"/>
              </a:spcBef>
            </a:pPr>
            <a:r>
              <a:rPr lang="en-US" sz="1800" dirty="0"/>
              <a:t>C, Pascal, Basic, Python</a:t>
            </a:r>
          </a:p>
          <a:p>
            <a:pPr marL="228600" indent="-228600">
              <a:spcBef>
                <a:spcPts val="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6"/>
          <p:cNvGrpSpPr/>
          <p:nvPr/>
        </p:nvGrpSpPr>
        <p:grpSpPr>
          <a:xfrm>
            <a:off x="5078923" y="3986455"/>
            <a:ext cx="3200401" cy="2209802"/>
            <a:chOff x="0" y="0"/>
            <a:chExt cx="3200399" cy="2209800"/>
          </a:xfrm>
        </p:grpSpPr>
        <p:sp>
          <p:nvSpPr>
            <p:cNvPr id="6" name="Shape 35"/>
            <p:cNvSpPr/>
            <p:nvPr/>
          </p:nvSpPr>
          <p:spPr>
            <a:xfrm>
              <a:off x="761999" y="914399"/>
              <a:ext cx="533401" cy="304801"/>
            </a:xfrm>
            <a:prstGeom prst="rect">
              <a:avLst/>
            </a:prstGeom>
            <a:gradFill flip="none" rotWithShape="1">
              <a:gsLst>
                <a:gs pos="0">
                  <a:srgbClr val="3A7CCB"/>
                </a:gs>
                <a:gs pos="19999">
                  <a:srgbClr val="3C7BC7"/>
                </a:gs>
                <a:gs pos="100000">
                  <a:srgbClr val="2C5D98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sym typeface="Calibri"/>
              </a:endParaRPr>
            </a:p>
          </p:txBody>
        </p:sp>
        <p:sp>
          <p:nvSpPr>
            <p:cNvPr id="7" name="Shape 36"/>
            <p:cNvSpPr/>
            <p:nvPr/>
          </p:nvSpPr>
          <p:spPr>
            <a:xfrm>
              <a:off x="1371600" y="1676400"/>
              <a:ext cx="533401" cy="304801"/>
            </a:xfrm>
            <a:prstGeom prst="rect">
              <a:avLst/>
            </a:prstGeom>
            <a:gradFill flip="none" rotWithShape="1">
              <a:gsLst>
                <a:gs pos="0">
                  <a:srgbClr val="3A7CCB"/>
                </a:gs>
                <a:gs pos="19999">
                  <a:srgbClr val="3C7BC7"/>
                </a:gs>
                <a:gs pos="100000">
                  <a:srgbClr val="2C5D98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sym typeface="Calibri"/>
              </a:endParaRPr>
            </a:p>
          </p:txBody>
        </p:sp>
        <p:sp>
          <p:nvSpPr>
            <p:cNvPr id="8" name="Shape 37"/>
            <p:cNvSpPr/>
            <p:nvPr/>
          </p:nvSpPr>
          <p:spPr>
            <a:xfrm>
              <a:off x="2057400" y="1066800"/>
              <a:ext cx="533401" cy="304801"/>
            </a:xfrm>
            <a:prstGeom prst="rect">
              <a:avLst/>
            </a:prstGeom>
            <a:gradFill flip="none" rotWithShape="1">
              <a:gsLst>
                <a:gs pos="0">
                  <a:srgbClr val="3A7CCB"/>
                </a:gs>
                <a:gs pos="19999">
                  <a:srgbClr val="3C7BC7"/>
                </a:gs>
                <a:gs pos="100000">
                  <a:srgbClr val="2C5D98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sym typeface="Calibri"/>
              </a:endParaRPr>
            </a:p>
          </p:txBody>
        </p:sp>
        <p:sp>
          <p:nvSpPr>
            <p:cNvPr id="9" name="Shape 38"/>
            <p:cNvSpPr/>
            <p:nvPr/>
          </p:nvSpPr>
          <p:spPr>
            <a:xfrm>
              <a:off x="1752600" y="304799"/>
              <a:ext cx="533401" cy="304801"/>
            </a:xfrm>
            <a:prstGeom prst="rect">
              <a:avLst/>
            </a:prstGeom>
            <a:gradFill flip="none" rotWithShape="1">
              <a:gsLst>
                <a:gs pos="0">
                  <a:srgbClr val="3A7CCB"/>
                </a:gs>
                <a:gs pos="19999">
                  <a:srgbClr val="3C7BC7"/>
                </a:gs>
                <a:gs pos="100000">
                  <a:srgbClr val="2C5D98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sym typeface="Calibri"/>
              </a:endParaRPr>
            </a:p>
          </p:txBody>
        </p:sp>
        <p:sp>
          <p:nvSpPr>
            <p:cNvPr id="10" name="Shape 39"/>
            <p:cNvSpPr/>
            <p:nvPr/>
          </p:nvSpPr>
          <p:spPr>
            <a:xfrm>
              <a:off x="2667000" y="1905000"/>
              <a:ext cx="533401" cy="304801"/>
            </a:xfrm>
            <a:prstGeom prst="rect">
              <a:avLst/>
            </a:prstGeom>
            <a:gradFill flip="none" rotWithShape="1">
              <a:gsLst>
                <a:gs pos="0">
                  <a:srgbClr val="3A7CCB"/>
                </a:gs>
                <a:gs pos="19999">
                  <a:srgbClr val="3C7BC7"/>
                </a:gs>
                <a:gs pos="100000">
                  <a:srgbClr val="2C5D98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sym typeface="Calibri"/>
              </a:endParaRPr>
            </a:p>
          </p:txBody>
        </p:sp>
        <p:sp>
          <p:nvSpPr>
            <p:cNvPr id="11" name="Shape 40"/>
            <p:cNvSpPr/>
            <p:nvPr/>
          </p:nvSpPr>
          <p:spPr>
            <a:xfrm flipV="1">
              <a:off x="1295400" y="608013"/>
              <a:ext cx="609601" cy="460375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12" name="Shape 41"/>
            <p:cNvSpPr/>
            <p:nvPr/>
          </p:nvSpPr>
          <p:spPr>
            <a:xfrm>
              <a:off x="1142999" y="1219200"/>
              <a:ext cx="457202" cy="457201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13" name="Shape 42"/>
            <p:cNvSpPr/>
            <p:nvPr/>
          </p:nvSpPr>
          <p:spPr>
            <a:xfrm>
              <a:off x="1295400" y="1143000"/>
              <a:ext cx="762001" cy="76201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14" name="Shape 43"/>
            <p:cNvSpPr/>
            <p:nvPr/>
          </p:nvSpPr>
          <p:spPr>
            <a:xfrm flipH="1">
              <a:off x="1751012" y="609600"/>
              <a:ext cx="307976" cy="1066801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15" name="Shape 44"/>
            <p:cNvSpPr/>
            <p:nvPr/>
          </p:nvSpPr>
          <p:spPr>
            <a:xfrm>
              <a:off x="1905000" y="1828800"/>
              <a:ext cx="762001" cy="228601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16" name="Shape 45"/>
            <p:cNvSpPr/>
            <p:nvPr/>
          </p:nvSpPr>
          <p:spPr>
            <a:xfrm>
              <a:off x="0" y="-1"/>
              <a:ext cx="1447800" cy="50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/>
              </a:lvl1pPr>
            </a:lstStyle>
            <a:p>
              <a:pPr defTabSz="914400" fontAlgn="auto">
                <a:spcAft>
                  <a:spcPts val="0"/>
                </a:spcAft>
                <a:defRPr sz="1800" b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A Collection of Objects</a:t>
              </a:r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811723" y="4064243"/>
            <a:ext cx="3048001" cy="1905001"/>
            <a:chOff x="0" y="0"/>
            <a:chExt cx="3047999" cy="1905000"/>
          </a:xfrm>
        </p:grpSpPr>
        <p:grpSp>
          <p:nvGrpSpPr>
            <p:cNvPr id="18" name="Group 64"/>
            <p:cNvGrpSpPr/>
            <p:nvPr/>
          </p:nvGrpSpPr>
          <p:grpSpPr>
            <a:xfrm>
              <a:off x="304799" y="76199"/>
              <a:ext cx="2743202" cy="1828802"/>
              <a:chOff x="0" y="0"/>
              <a:chExt cx="2743200" cy="1828800"/>
            </a:xfrm>
          </p:grpSpPr>
          <p:sp>
            <p:nvSpPr>
              <p:cNvPr id="20" name="Shape 47"/>
              <p:cNvSpPr/>
              <p:nvPr/>
            </p:nvSpPr>
            <p:spPr>
              <a:xfrm>
                <a:off x="1371600" y="-1"/>
                <a:ext cx="533401" cy="304801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1" name="Shape 48"/>
              <p:cNvSpPr/>
              <p:nvPr/>
            </p:nvSpPr>
            <p:spPr>
              <a:xfrm>
                <a:off x="457199" y="762000"/>
                <a:ext cx="533401" cy="304800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2" name="Shape 49"/>
              <p:cNvSpPr/>
              <p:nvPr/>
            </p:nvSpPr>
            <p:spPr>
              <a:xfrm>
                <a:off x="1371600" y="762000"/>
                <a:ext cx="533401" cy="304800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3" name="Shape 50"/>
              <p:cNvSpPr/>
              <p:nvPr/>
            </p:nvSpPr>
            <p:spPr>
              <a:xfrm>
                <a:off x="2209800" y="762000"/>
                <a:ext cx="533401" cy="304800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4" name="Shape 51"/>
              <p:cNvSpPr/>
              <p:nvPr/>
            </p:nvSpPr>
            <p:spPr>
              <a:xfrm>
                <a:off x="-1" y="1524000"/>
                <a:ext cx="533401" cy="304801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5" name="Shape 52"/>
              <p:cNvSpPr/>
              <p:nvPr/>
            </p:nvSpPr>
            <p:spPr>
              <a:xfrm>
                <a:off x="761999" y="1524000"/>
                <a:ext cx="533401" cy="304801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6" name="Shape 53"/>
              <p:cNvSpPr/>
              <p:nvPr/>
            </p:nvSpPr>
            <p:spPr>
              <a:xfrm>
                <a:off x="2209800" y="1524000"/>
                <a:ext cx="533401" cy="304801"/>
              </a:xfrm>
              <a:prstGeom prst="rect">
                <a:avLst/>
              </a:prstGeom>
              <a:gradFill flip="none" rotWithShape="1">
                <a:gsLst>
                  <a:gs pos="0">
                    <a:srgbClr val="3A7CCB"/>
                  </a:gs>
                  <a:gs pos="19999">
                    <a:srgbClr val="3C7BC7"/>
                  </a:gs>
                  <a:gs pos="100000">
                    <a:srgbClr val="2C5D98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FFFFF"/>
                    </a:solidFill>
                  </a:defRPr>
                </a:pPr>
                <a:endParaRPr kern="0">
                  <a:solidFill>
                    <a:srgbClr val="FFFFFF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7" name="Shape 54"/>
              <p:cNvSpPr/>
              <p:nvPr/>
            </p:nvSpPr>
            <p:spPr>
              <a:xfrm>
                <a:off x="762000" y="533399"/>
                <a:ext cx="1752600" cy="1588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28" name="Shape 55"/>
              <p:cNvSpPr/>
              <p:nvPr/>
            </p:nvSpPr>
            <p:spPr>
              <a:xfrm>
                <a:off x="761999" y="533399"/>
                <a:ext cx="1588" cy="228602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29" name="Shape 56"/>
              <p:cNvSpPr/>
              <p:nvPr/>
            </p:nvSpPr>
            <p:spPr>
              <a:xfrm>
                <a:off x="2514600" y="533399"/>
                <a:ext cx="1588" cy="228602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0" name="Shape 57"/>
              <p:cNvSpPr/>
              <p:nvPr/>
            </p:nvSpPr>
            <p:spPr>
              <a:xfrm>
                <a:off x="1600200" y="533399"/>
                <a:ext cx="1588" cy="228602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1" name="Shape 58"/>
              <p:cNvSpPr/>
              <p:nvPr/>
            </p:nvSpPr>
            <p:spPr>
              <a:xfrm>
                <a:off x="1676400" y="304799"/>
                <a:ext cx="1588" cy="228601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2" name="Shape 59"/>
              <p:cNvSpPr/>
              <p:nvPr/>
            </p:nvSpPr>
            <p:spPr>
              <a:xfrm>
                <a:off x="304799" y="1295400"/>
                <a:ext cx="762002" cy="1588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3" name="Shape 60"/>
              <p:cNvSpPr/>
              <p:nvPr/>
            </p:nvSpPr>
            <p:spPr>
              <a:xfrm>
                <a:off x="304799" y="1295400"/>
                <a:ext cx="1588" cy="228601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4" name="Shape 61"/>
              <p:cNvSpPr/>
              <p:nvPr/>
            </p:nvSpPr>
            <p:spPr>
              <a:xfrm>
                <a:off x="1066799" y="1295400"/>
                <a:ext cx="1588" cy="228601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5" name="Shape 62"/>
              <p:cNvSpPr/>
              <p:nvPr/>
            </p:nvSpPr>
            <p:spPr>
              <a:xfrm>
                <a:off x="761999" y="1066800"/>
                <a:ext cx="1588" cy="228601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36" name="Shape 63"/>
              <p:cNvSpPr/>
              <p:nvPr/>
            </p:nvSpPr>
            <p:spPr>
              <a:xfrm>
                <a:off x="2514600" y="1066800"/>
                <a:ext cx="1588" cy="457201"/>
              </a:xfrm>
              <a:prstGeom prst="lin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wrap="square" lIns="0" tIns="0" rIns="0" bIns="0" numCol="1" anchor="t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</p:grpSp>
        <p:sp>
          <p:nvSpPr>
            <p:cNvPr id="19" name="Shape 65"/>
            <p:cNvSpPr/>
            <p:nvPr/>
          </p:nvSpPr>
          <p:spPr>
            <a:xfrm>
              <a:off x="0" y="-1"/>
              <a:ext cx="1447800" cy="50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400" b="1"/>
              </a:lvl1pPr>
            </a:lstStyle>
            <a:p>
              <a:pPr defTabSz="914400" fontAlgn="auto">
                <a:spcAft>
                  <a:spcPts val="0"/>
                </a:spcAft>
                <a:defRPr sz="1800" b="0"/>
              </a:pPr>
              <a:r>
                <a:rPr kern="0" dirty="0">
                  <a:solidFill>
                    <a:sysClr val="windowText" lastClr="000000"/>
                  </a:solidFill>
                  <a:latin typeface="Calibri"/>
                  <a:sym typeface="Calibri"/>
                </a:rPr>
                <a:t>A Hierarchy of Functions</a:t>
              </a:r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4652210" y="1383632"/>
            <a:ext cx="4042611" cy="247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</a:pPr>
            <a:r>
              <a:rPr lang="en-US" sz="2800" dirty="0"/>
              <a:t>Object-Oriented (OO)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Modular units: objects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Program structure: a graph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Data and operations are bound to each other</a:t>
            </a:r>
          </a:p>
          <a:p>
            <a:pPr marL="628650" lvl="1" indent="-228600">
              <a:spcBef>
                <a:spcPts val="0"/>
              </a:spcBef>
            </a:pPr>
            <a:r>
              <a:rPr lang="en-US" sz="2000" dirty="0"/>
              <a:t>Examples: </a:t>
            </a:r>
          </a:p>
          <a:p>
            <a:pPr marL="1028700" lvl="2">
              <a:spcBef>
                <a:spcPts val="0"/>
              </a:spcBef>
            </a:pPr>
            <a:r>
              <a:rPr lang="en-US" sz="1800" dirty="0"/>
              <a:t>C++, Java, Python (huh?!)</a:t>
            </a:r>
          </a:p>
        </p:txBody>
      </p:sp>
    </p:spTree>
    <p:extLst>
      <p:ext uri="{BB962C8B-B14F-4D97-AF65-F5344CB8AC3E}">
        <p14:creationId xmlns:p14="http://schemas.microsoft.com/office/powerpoint/2010/main" val="24523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off, what is a </a:t>
            </a:r>
            <a:r>
              <a:rPr lang="en-US" b="1" i="1" dirty="0" smtClean="0"/>
              <a:t>class</a:t>
            </a:r>
            <a:r>
              <a:rPr lang="en-US" dirty="0" smtClean="0"/>
              <a:t>?</a:t>
            </a:r>
            <a:endParaRPr lang="en-US" b="1" i="1" dirty="0"/>
          </a:p>
          <a:p>
            <a:pPr lvl="1"/>
            <a:r>
              <a:rPr lang="en-US" dirty="0"/>
              <a:t>A data type containing:</a:t>
            </a:r>
          </a:p>
          <a:p>
            <a:pPr lvl="2"/>
            <a:r>
              <a:rPr lang="en-US" sz="2800" dirty="0"/>
              <a:t>Attributes – make up the object’s state </a:t>
            </a:r>
          </a:p>
          <a:p>
            <a:pPr lvl="2"/>
            <a:r>
              <a:rPr lang="en-US" sz="2800" dirty="0"/>
              <a:t>Operations – define the object’s </a:t>
            </a:r>
            <a:r>
              <a:rPr lang="en-US" sz="2800" dirty="0" smtClean="0"/>
              <a:t>behaviors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61054" y="3542851"/>
            <a:ext cx="7542213" cy="2992731"/>
            <a:chOff x="763587" y="3168263"/>
            <a:chExt cx="7542213" cy="2992731"/>
          </a:xfrm>
        </p:grpSpPr>
        <p:grpSp>
          <p:nvGrpSpPr>
            <p:cNvPr id="30" name="Group 29"/>
            <p:cNvGrpSpPr/>
            <p:nvPr/>
          </p:nvGrpSpPr>
          <p:grpSpPr>
            <a:xfrm>
              <a:off x="763587" y="3170206"/>
              <a:ext cx="2516188" cy="2990788"/>
              <a:chOff x="762000" y="3567112"/>
              <a:chExt cx="2516188" cy="2990788"/>
            </a:xfrm>
          </p:grpSpPr>
          <p:sp>
            <p:nvSpPr>
              <p:cNvPr id="47" name="Shape 84"/>
              <p:cNvSpPr/>
              <p:nvPr/>
            </p:nvSpPr>
            <p:spPr>
              <a:xfrm>
                <a:off x="763587" y="3567112"/>
                <a:ext cx="2514601" cy="2986088"/>
              </a:xfrm>
              <a:prstGeom prst="rect">
                <a:avLst/>
              </a:prstGeom>
              <a:gradFill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/>
              </a:gradFill>
              <a:ln>
                <a:solidFill>
                  <a:srgbClr val="4A7EBB"/>
                </a:solidFill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lIns="0" tIns="0" rIns="0" bIns="0" anchor="ctr"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48" name="Shape 85"/>
              <p:cNvSpPr/>
              <p:nvPr/>
            </p:nvSpPr>
            <p:spPr>
              <a:xfrm>
                <a:off x="762000" y="3581399"/>
                <a:ext cx="2514600" cy="3603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>
                <a:lvl1pPr algn="ctr">
                  <a:spcBef>
                    <a:spcPts val="1100"/>
                  </a:spcBef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b="1"/>
                </a:lvl1pPr>
              </a:lstStyle>
              <a:p>
                <a:pPr defTabSz="914400" fontAlgn="auto">
                  <a:spcAft>
                    <a:spcPts val="0"/>
                  </a:spcAft>
                  <a:defRPr b="0"/>
                </a:pPr>
                <a:r>
                  <a:rPr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Bank Account</a:t>
                </a:r>
              </a:p>
            </p:txBody>
          </p:sp>
          <p:sp>
            <p:nvSpPr>
              <p:cNvPr id="49" name="Shape 86"/>
              <p:cNvSpPr/>
              <p:nvPr/>
            </p:nvSpPr>
            <p:spPr>
              <a:xfrm>
                <a:off x="763587" y="3963670"/>
                <a:ext cx="2514601" cy="1"/>
              </a:xfrm>
              <a:prstGeom prst="line">
                <a:avLst/>
              </a:prstGeom>
              <a:ln>
                <a:solidFill>
                  <a:srgbClr val="4A7EBB"/>
                </a:solidFill>
                <a:rou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50" name="Shape 87"/>
              <p:cNvSpPr/>
              <p:nvPr/>
            </p:nvSpPr>
            <p:spPr>
              <a:xfrm>
                <a:off x="762000" y="5259070"/>
                <a:ext cx="2514600" cy="0"/>
              </a:xfrm>
              <a:prstGeom prst="line">
                <a:avLst/>
              </a:prstGeom>
              <a:ln>
                <a:solidFill>
                  <a:srgbClr val="4A7EBB"/>
                </a:solidFill>
                <a:rou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51" name="Shape 88"/>
              <p:cNvSpPr/>
              <p:nvPr/>
            </p:nvSpPr>
            <p:spPr>
              <a:xfrm>
                <a:off x="762000" y="3962400"/>
                <a:ext cx="2133600" cy="1300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account number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owner’s name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balance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interest rate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more?</a:t>
                </a:r>
              </a:p>
            </p:txBody>
          </p:sp>
          <p:sp>
            <p:nvSpPr>
              <p:cNvPr id="52" name="Shape 89"/>
              <p:cNvSpPr/>
              <p:nvPr/>
            </p:nvSpPr>
            <p:spPr>
              <a:xfrm>
                <a:off x="762000" y="5257800"/>
                <a:ext cx="2133600" cy="1300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deposit money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withdraw money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check balance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transfer money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more?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428999" y="3168263"/>
              <a:ext cx="4876801" cy="2241488"/>
              <a:chOff x="3428999" y="3567112"/>
              <a:chExt cx="4876801" cy="2241488"/>
            </a:xfrm>
          </p:grpSpPr>
          <p:sp>
            <p:nvSpPr>
              <p:cNvPr id="32" name="Shape 75"/>
              <p:cNvSpPr/>
              <p:nvPr/>
            </p:nvSpPr>
            <p:spPr>
              <a:xfrm>
                <a:off x="3771900" y="5181599"/>
                <a:ext cx="1524000" cy="6270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Operations</a:t>
                </a: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(behaviors)</a:t>
                </a:r>
              </a:p>
            </p:txBody>
          </p:sp>
          <p:sp>
            <p:nvSpPr>
              <p:cNvPr id="33" name="Shape 76"/>
              <p:cNvSpPr/>
              <p:nvPr/>
            </p:nvSpPr>
            <p:spPr>
              <a:xfrm>
                <a:off x="3886200" y="3581399"/>
                <a:ext cx="1295400" cy="3603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>
                <a:lvl1pPr algn="ctr">
                  <a:spcBef>
                    <a:spcPts val="1100"/>
                  </a:spcBef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Type</a:t>
                </a:r>
              </a:p>
            </p:txBody>
          </p:sp>
          <p:sp>
            <p:nvSpPr>
              <p:cNvPr id="34" name="Shape 77"/>
              <p:cNvSpPr/>
              <p:nvPr/>
            </p:nvSpPr>
            <p:spPr>
              <a:xfrm>
                <a:off x="3771900" y="4038599"/>
                <a:ext cx="1524000" cy="6270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>
                <a:lvl1pPr algn="ctr">
                  <a:spcBef>
                    <a:spcPts val="1100"/>
                  </a:spcBef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Attributes (state)</a:t>
                </a:r>
              </a:p>
            </p:txBody>
          </p:sp>
          <p:sp>
            <p:nvSpPr>
              <p:cNvPr id="35" name="Shape 78"/>
              <p:cNvSpPr/>
              <p:nvPr/>
            </p:nvSpPr>
            <p:spPr>
              <a:xfrm>
                <a:off x="5791200" y="3567112"/>
                <a:ext cx="2514600" cy="2071688"/>
              </a:xfrm>
              <a:prstGeom prst="rect">
                <a:avLst/>
              </a:prstGeom>
              <a:gradFill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/>
              </a:gradFill>
              <a:ln>
                <a:solidFill>
                  <a:srgbClr val="4A7EBB"/>
                </a:solidFill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lIns="0" tIns="0" rIns="0" bIns="0" anchor="ctr"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36" name="Shape 79"/>
              <p:cNvSpPr/>
              <p:nvPr/>
            </p:nvSpPr>
            <p:spPr>
              <a:xfrm>
                <a:off x="5789612" y="3581399"/>
                <a:ext cx="2514601" cy="3603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>
                <a:lvl1pPr algn="ctr">
                  <a:spcBef>
                    <a:spcPts val="1100"/>
                  </a:spcBef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b="1"/>
                </a:lvl1pPr>
              </a:lstStyle>
              <a:p>
                <a:pPr defTabSz="914400" fontAlgn="auto">
                  <a:spcAft>
                    <a:spcPts val="0"/>
                  </a:spcAft>
                  <a:defRPr b="0"/>
                </a:pPr>
                <a:r>
                  <a:rPr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String</a:t>
                </a:r>
              </a:p>
            </p:txBody>
          </p:sp>
          <p:sp>
            <p:nvSpPr>
              <p:cNvPr id="37" name="Shape 80"/>
              <p:cNvSpPr/>
              <p:nvPr/>
            </p:nvSpPr>
            <p:spPr>
              <a:xfrm>
                <a:off x="5789612" y="3962400"/>
                <a:ext cx="2514601" cy="5762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sequence of characters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more?</a:t>
                </a:r>
              </a:p>
            </p:txBody>
          </p:sp>
          <p:sp>
            <p:nvSpPr>
              <p:cNvPr id="38" name="Shape 81"/>
              <p:cNvSpPr/>
              <p:nvPr/>
            </p:nvSpPr>
            <p:spPr>
              <a:xfrm>
                <a:off x="5789612" y="4572000"/>
                <a:ext cx="2427288" cy="10588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46799" tIns="46799" rIns="46799" bIns="46799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compute length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concatenate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test for equality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more?</a:t>
                </a:r>
              </a:p>
            </p:txBody>
          </p:sp>
          <p:sp>
            <p:nvSpPr>
              <p:cNvPr id="39" name="Shape 82"/>
              <p:cNvSpPr/>
              <p:nvPr/>
            </p:nvSpPr>
            <p:spPr>
              <a:xfrm>
                <a:off x="5791200" y="3963670"/>
                <a:ext cx="2514600" cy="1"/>
              </a:xfrm>
              <a:prstGeom prst="line">
                <a:avLst/>
              </a:prstGeom>
              <a:ln>
                <a:solidFill>
                  <a:srgbClr val="4A7EBB"/>
                </a:solidFill>
                <a:rou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0" name="Shape 83"/>
              <p:cNvSpPr/>
              <p:nvPr/>
            </p:nvSpPr>
            <p:spPr>
              <a:xfrm>
                <a:off x="5789612" y="4573270"/>
                <a:ext cx="2514601" cy="0"/>
              </a:xfrm>
              <a:prstGeom prst="line">
                <a:avLst/>
              </a:prstGeom>
              <a:ln>
                <a:solidFill>
                  <a:srgbClr val="4A7EBB"/>
                </a:solidFill>
                <a:rou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1" name="Shape 90"/>
              <p:cNvSpPr/>
              <p:nvPr/>
            </p:nvSpPr>
            <p:spPr>
              <a:xfrm flipH="1" flipV="1">
                <a:off x="3428999" y="3771900"/>
                <a:ext cx="7620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2" name="Shape 91"/>
              <p:cNvSpPr/>
              <p:nvPr/>
            </p:nvSpPr>
            <p:spPr>
              <a:xfrm flipH="1" flipV="1">
                <a:off x="3428999" y="4343400"/>
                <a:ext cx="5334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3" name="Shape 92"/>
              <p:cNvSpPr/>
              <p:nvPr/>
            </p:nvSpPr>
            <p:spPr>
              <a:xfrm flipH="1" flipV="1">
                <a:off x="3428999" y="5484812"/>
                <a:ext cx="5334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4" name="Shape 93"/>
              <p:cNvSpPr/>
              <p:nvPr/>
            </p:nvSpPr>
            <p:spPr>
              <a:xfrm flipV="1">
                <a:off x="4876800" y="3771900"/>
                <a:ext cx="7620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5" name="Shape 94"/>
              <p:cNvSpPr/>
              <p:nvPr/>
            </p:nvSpPr>
            <p:spPr>
              <a:xfrm flipV="1">
                <a:off x="5105400" y="4343400"/>
                <a:ext cx="5334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  <p:sp>
            <p:nvSpPr>
              <p:cNvPr id="46" name="Shape 95"/>
              <p:cNvSpPr/>
              <p:nvPr/>
            </p:nvSpPr>
            <p:spPr>
              <a:xfrm flipV="1">
                <a:off x="5105400" y="5484812"/>
                <a:ext cx="533401" cy="1588"/>
              </a:xfrm>
              <a:prstGeom prst="line">
                <a:avLst/>
              </a:prstGeom>
              <a:ln>
                <a:solidFill/>
                <a:round/>
                <a:tailEnd type="triangle"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  <a:endParaRPr sz="1200" kern="0">
                  <a:solidFill>
                    <a:sysClr val="windowText" lastClr="000000"/>
                  </a:solidFill>
                  <a:latin typeface="Helvetica"/>
                  <a:ea typeface="+mj-ea"/>
                  <a:cs typeface="Helvetica"/>
                  <a:sym typeface="Helvetic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728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i="1" dirty="0" smtClean="0"/>
              <a:t>object </a:t>
            </a:r>
            <a:r>
              <a:rPr lang="en-US" dirty="0" smtClean="0"/>
              <a:t>is a particular instance of a class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600" dirty="0"/>
          </a:p>
          <a:p>
            <a:r>
              <a:rPr lang="en-US" sz="2800" dirty="0"/>
              <a:t>For any of these accounts, one </a:t>
            </a:r>
            <a:r>
              <a:rPr lang="en-US" sz="2800" dirty="0" smtClean="0"/>
              <a:t>can…</a:t>
            </a:r>
          </a:p>
          <a:p>
            <a:pPr lvl="1"/>
            <a:r>
              <a:rPr lang="en-US" sz="2400" dirty="0" smtClean="0"/>
              <a:t>Deposit </a:t>
            </a:r>
            <a:r>
              <a:rPr lang="en-US" sz="2400" dirty="0"/>
              <a:t>money</a:t>
            </a:r>
          </a:p>
          <a:p>
            <a:pPr lvl="1"/>
            <a:r>
              <a:rPr lang="en-US" sz="2400" dirty="0" smtClean="0"/>
              <a:t>Withdraw </a:t>
            </a:r>
            <a:r>
              <a:rPr lang="en-US" sz="2400" dirty="0"/>
              <a:t>money</a:t>
            </a:r>
          </a:p>
          <a:p>
            <a:pPr lvl="1"/>
            <a:r>
              <a:rPr lang="en-US" sz="2400" dirty="0" smtClean="0"/>
              <a:t>Check </a:t>
            </a:r>
            <a:r>
              <a:rPr lang="en-US" sz="2400" dirty="0"/>
              <a:t>the balance</a:t>
            </a:r>
          </a:p>
          <a:p>
            <a:pPr lvl="1"/>
            <a:r>
              <a:rPr lang="en-US" sz="2400" dirty="0" smtClean="0"/>
              <a:t>Transfer </a:t>
            </a:r>
            <a:r>
              <a:rPr lang="en-US" sz="2400" dirty="0"/>
              <a:t>money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38200" y="2133600"/>
            <a:ext cx="7543800" cy="1784352"/>
            <a:chOff x="838200" y="2133600"/>
            <a:chExt cx="7543800" cy="1784352"/>
          </a:xfrm>
        </p:grpSpPr>
        <p:sp>
          <p:nvSpPr>
            <p:cNvPr id="6" name="Shape 102"/>
            <p:cNvSpPr/>
            <p:nvPr/>
          </p:nvSpPr>
          <p:spPr>
            <a:xfrm>
              <a:off x="914400" y="2133600"/>
              <a:ext cx="2133600" cy="3349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/>
              </a:lvl1pPr>
            </a:lstStyle>
            <a:p>
              <a:pPr defTabSz="914400" fontAlgn="auto">
                <a:spcAft>
                  <a:spcPts val="0"/>
                </a:spcAft>
                <a:defRPr sz="1800" b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Marron’s Account</a:t>
              </a:r>
            </a:p>
          </p:txBody>
        </p:sp>
        <p:sp>
          <p:nvSpPr>
            <p:cNvPr id="7" name="Shape 103"/>
            <p:cNvSpPr/>
            <p:nvPr/>
          </p:nvSpPr>
          <p:spPr>
            <a:xfrm>
              <a:off x="3810000" y="2133600"/>
              <a:ext cx="1905000" cy="3715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/>
              </a:lvl1pPr>
            </a:lstStyle>
            <a:p>
              <a:pPr defTabSz="914400" fontAlgn="auto">
                <a:spcAft>
                  <a:spcPts val="0"/>
                </a:spcAft>
                <a:defRPr sz="1800" b="0"/>
              </a:pPr>
              <a:r>
                <a:rPr lang="en-US" kern="0" dirty="0" smtClean="0">
                  <a:solidFill>
                    <a:sysClr val="windowText" lastClr="000000"/>
                  </a:solidFill>
                  <a:latin typeface="Calibri"/>
                  <a:sym typeface="Calibri"/>
                </a:rPr>
                <a:t>Chang</a:t>
              </a:r>
              <a:r>
                <a:rPr kern="0" dirty="0" smtClean="0">
                  <a:solidFill>
                    <a:sysClr val="windowText" lastClr="000000"/>
                  </a:solidFill>
                  <a:latin typeface="Calibri"/>
                  <a:sym typeface="Calibri"/>
                </a:rPr>
                <a:t>’s </a:t>
              </a:r>
              <a:r>
                <a:rPr kern="0" dirty="0">
                  <a:solidFill>
                    <a:sysClr val="windowText" lastClr="000000"/>
                  </a:solidFill>
                  <a:latin typeface="Calibri"/>
                  <a:sym typeface="Calibri"/>
                </a:rPr>
                <a:t>Account</a:t>
              </a:r>
            </a:p>
          </p:txBody>
        </p:sp>
        <p:sp>
          <p:nvSpPr>
            <p:cNvPr id="8" name="Shape 104"/>
            <p:cNvSpPr/>
            <p:nvPr/>
          </p:nvSpPr>
          <p:spPr>
            <a:xfrm>
              <a:off x="6324600" y="2133600"/>
              <a:ext cx="2057400" cy="3715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/>
              </a:lvl1pPr>
            </a:lstStyle>
            <a:p>
              <a:pPr defTabSz="914400" fontAlgn="auto">
                <a:spcAft>
                  <a:spcPts val="0"/>
                </a:spcAft>
                <a:defRPr sz="1800" b="0"/>
              </a:pPr>
              <a:r>
                <a:rPr lang="en-US" kern="0" dirty="0" smtClean="0">
                  <a:solidFill>
                    <a:sysClr val="windowText" lastClr="000000"/>
                  </a:solidFill>
                  <a:latin typeface="Calibri"/>
                  <a:sym typeface="Calibri"/>
                </a:rPr>
                <a:t>Gibson</a:t>
              </a:r>
              <a:r>
                <a:rPr kern="0" dirty="0" smtClean="0">
                  <a:solidFill>
                    <a:sysClr val="windowText" lastClr="000000"/>
                  </a:solidFill>
                  <a:latin typeface="Calibri"/>
                  <a:sym typeface="Calibri"/>
                </a:rPr>
                <a:t>’s </a:t>
              </a:r>
              <a:r>
                <a:rPr kern="0" dirty="0">
                  <a:solidFill>
                    <a:sysClr val="windowText" lastClr="000000"/>
                  </a:solidFill>
                  <a:latin typeface="Calibri"/>
                  <a:sym typeface="Calibri"/>
                </a:rPr>
                <a:t>Account</a:t>
              </a:r>
            </a:p>
          </p:txBody>
        </p:sp>
        <p:grpSp>
          <p:nvGrpSpPr>
            <p:cNvPr id="9" name="Group 107"/>
            <p:cNvGrpSpPr/>
            <p:nvPr/>
          </p:nvGrpSpPr>
          <p:grpSpPr>
            <a:xfrm>
              <a:off x="6172200" y="2470150"/>
              <a:ext cx="2209800" cy="1447802"/>
              <a:chOff x="0" y="0"/>
              <a:chExt cx="2209800" cy="1447800"/>
            </a:xfrm>
          </p:grpSpPr>
          <p:sp>
            <p:nvSpPr>
              <p:cNvPr id="16" name="Shape 105"/>
              <p:cNvSpPr/>
              <p:nvPr/>
            </p:nvSpPr>
            <p:spPr>
              <a:xfrm>
                <a:off x="0" y="0"/>
                <a:ext cx="2209800" cy="14478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17" name="Shape 106"/>
              <p:cNvSpPr/>
              <p:nvPr/>
            </p:nvSpPr>
            <p:spPr>
              <a:xfrm>
                <a:off x="152400" y="152399"/>
                <a:ext cx="1600200" cy="10793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6799" tIns="46799" rIns="46799" bIns="46799" numCol="1" anchor="t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43-261-5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kern="0" dirty="0" smtClea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Katherine Gibson</a:t>
                </a:r>
                <a:endParaRPr sz="1600" kern="0" dirty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$825.50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2.5%</a:t>
                </a:r>
              </a:p>
            </p:txBody>
          </p:sp>
        </p:grpSp>
        <p:grpSp>
          <p:nvGrpSpPr>
            <p:cNvPr id="10" name="Group 110"/>
            <p:cNvGrpSpPr/>
            <p:nvPr/>
          </p:nvGrpSpPr>
          <p:grpSpPr>
            <a:xfrm>
              <a:off x="838200" y="2470150"/>
              <a:ext cx="2209800" cy="1447800"/>
              <a:chOff x="0" y="0"/>
              <a:chExt cx="2209800" cy="1447799"/>
            </a:xfrm>
          </p:grpSpPr>
          <p:sp>
            <p:nvSpPr>
              <p:cNvPr id="14" name="Shape 108"/>
              <p:cNvSpPr/>
              <p:nvPr/>
            </p:nvSpPr>
            <p:spPr>
              <a:xfrm>
                <a:off x="0" y="0"/>
                <a:ext cx="2209800" cy="14478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15" name="Shape 109"/>
              <p:cNvSpPr/>
              <p:nvPr/>
            </p:nvSpPr>
            <p:spPr>
              <a:xfrm>
                <a:off x="76200" y="133349"/>
                <a:ext cx="1752600" cy="1300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6799" tIns="46799" rIns="46799" bIns="46799" numCol="1" anchor="t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12-345-6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Chris Marron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$1,250.86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1.5%</a:t>
                </a:r>
              </a:p>
            </p:txBody>
          </p:sp>
        </p:grpSp>
        <p:grpSp>
          <p:nvGrpSpPr>
            <p:cNvPr id="11" name="Group 113"/>
            <p:cNvGrpSpPr/>
            <p:nvPr/>
          </p:nvGrpSpPr>
          <p:grpSpPr>
            <a:xfrm>
              <a:off x="3505200" y="2470150"/>
              <a:ext cx="2209800" cy="1447802"/>
              <a:chOff x="0" y="0"/>
              <a:chExt cx="2209800" cy="1447800"/>
            </a:xfrm>
          </p:grpSpPr>
          <p:sp>
            <p:nvSpPr>
              <p:cNvPr id="12" name="Shape 111"/>
              <p:cNvSpPr/>
              <p:nvPr/>
            </p:nvSpPr>
            <p:spPr>
              <a:xfrm>
                <a:off x="0" y="0"/>
                <a:ext cx="2209800" cy="14478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13" name="Shape 112"/>
              <p:cNvSpPr/>
              <p:nvPr/>
            </p:nvSpPr>
            <p:spPr>
              <a:xfrm>
                <a:off x="76200" y="152399"/>
                <a:ext cx="1752600" cy="10793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6799" tIns="46799" rIns="46799" bIns="46799" numCol="1" anchor="t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65-432-1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kern="0" dirty="0" smtClea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Richard Chang</a:t>
                </a:r>
                <a:endParaRPr sz="1600" kern="0" dirty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$5.50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sz="1600" kern="0" dirty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2.7%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484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Interpreters, Compilers, &amp; Hybrids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0" name="Shape 138"/>
          <p:cNvSpPr/>
          <p:nvPr/>
        </p:nvSpPr>
        <p:spPr>
          <a:xfrm>
            <a:off x="457200" y="1083584"/>
            <a:ext cx="6781802" cy="3715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>
            <a:lvl1pPr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defTabSz="914400" fontAlgn="auto">
              <a:spcAft>
                <a:spcPts val="0"/>
              </a:spcAft>
              <a:defRPr b="0"/>
            </a:pPr>
            <a:r>
              <a:rPr kern="0" dirty="0">
                <a:solidFill>
                  <a:sysClr val="windowText" lastClr="000000"/>
                </a:solidFill>
                <a:latin typeface="Calibri"/>
                <a:sym typeface="Calibri"/>
              </a:rPr>
              <a:t>Interpreted Languages (e.g. JavaScript, Perl, </a:t>
            </a:r>
            <a:r>
              <a:rPr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Rub</a:t>
            </a:r>
            <a:r>
              <a:rPr lang="en-US"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y</a:t>
            </a:r>
            <a:r>
              <a:rPr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)</a:t>
            </a:r>
            <a:endParaRPr kern="0" dirty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599" y="1602697"/>
            <a:ext cx="2590801" cy="1111187"/>
            <a:chOff x="609599" y="1602697"/>
            <a:chExt cx="2590801" cy="1111187"/>
          </a:xfrm>
        </p:grpSpPr>
        <p:sp>
          <p:nvSpPr>
            <p:cNvPr id="7" name="Shape 133"/>
            <p:cNvSpPr/>
            <p:nvPr/>
          </p:nvSpPr>
          <p:spPr>
            <a:xfrm>
              <a:off x="838199" y="1984031"/>
              <a:ext cx="1066801" cy="1588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grpSp>
          <p:nvGrpSpPr>
            <p:cNvPr id="8" name="Group 136"/>
            <p:cNvGrpSpPr/>
            <p:nvPr/>
          </p:nvGrpSpPr>
          <p:grpSpPr>
            <a:xfrm>
              <a:off x="1904999" y="1602697"/>
              <a:ext cx="1295401" cy="762001"/>
              <a:chOff x="0" y="0"/>
              <a:chExt cx="1295400" cy="762000"/>
            </a:xfrm>
          </p:grpSpPr>
          <p:sp>
            <p:nvSpPr>
              <p:cNvPr id="13" name="Shape 134"/>
              <p:cNvSpPr/>
              <p:nvPr/>
            </p:nvSpPr>
            <p:spPr>
              <a:xfrm>
                <a:off x="0" y="0"/>
                <a:ext cx="1295400" cy="7620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14" name="Shape 135"/>
              <p:cNvSpPr/>
              <p:nvPr/>
            </p:nvSpPr>
            <p:spPr>
              <a:xfrm>
                <a:off x="0" y="67499"/>
                <a:ext cx="1295400" cy="62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6799" tIns="46799" rIns="46799" bIns="46799" numCol="1" anchor="ctr">
                <a:spAutoFit/>
              </a:bodyPr>
              <a:lstStyle>
                <a:lvl1pPr algn="ctr"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translate &amp; execute</a:t>
                </a:r>
              </a:p>
            </p:txBody>
          </p:sp>
        </p:grpSp>
        <p:sp>
          <p:nvSpPr>
            <p:cNvPr id="9" name="Shape 137"/>
            <p:cNvSpPr/>
            <p:nvPr/>
          </p:nvSpPr>
          <p:spPr>
            <a:xfrm>
              <a:off x="609599" y="1679117"/>
              <a:ext cx="1371601" cy="33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 i="1"/>
              </a:lvl1pPr>
            </a:lstStyle>
            <a:p>
              <a:pPr defTabSz="914400" fontAlgn="auto">
                <a:spcAft>
                  <a:spcPts val="0"/>
                </a:spcAft>
                <a:defRPr sz="1800" b="0" i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source code</a:t>
              </a:r>
            </a:p>
          </p:txBody>
        </p:sp>
        <p:sp>
          <p:nvSpPr>
            <p:cNvPr id="15" name="Shape 171"/>
            <p:cNvSpPr/>
            <p:nvPr/>
          </p:nvSpPr>
          <p:spPr>
            <a:xfrm>
              <a:off x="1981200" y="2378984"/>
              <a:ext cx="1143002" cy="3349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interpreter</a:t>
              </a:r>
            </a:p>
          </p:txBody>
        </p:sp>
      </p:grpSp>
      <p:sp>
        <p:nvSpPr>
          <p:cNvPr id="17" name="Shape 139"/>
          <p:cNvSpPr/>
          <p:nvPr/>
        </p:nvSpPr>
        <p:spPr>
          <a:xfrm>
            <a:off x="3404937" y="1484220"/>
            <a:ext cx="5618747" cy="12025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800" b="1" i="1" kern="0" dirty="0">
                <a:solidFill>
                  <a:sysClr val="windowText" lastClr="000000"/>
                </a:solidFill>
                <a:latin typeface="Calibri"/>
                <a:sym typeface="Calibri"/>
              </a:rPr>
              <a:t>Interpreter</a:t>
            </a:r>
            <a:r>
              <a:rPr lang="en-US" sz="1800" kern="0" dirty="0">
                <a:solidFill>
                  <a:sysClr val="windowText" lastClr="000000"/>
                </a:solidFill>
                <a:latin typeface="Calibri"/>
                <a:sym typeface="Calibri"/>
              </a:rPr>
              <a:t> translates source into binary and executes it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en-US" kern="0" dirty="0" smtClea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Small</a:t>
            </a:r>
            <a:r>
              <a:rPr kern="0" dirty="0">
                <a:solidFill>
                  <a:sysClr val="windowText" lastClr="000000"/>
                </a:solidFill>
                <a:latin typeface="Calibri"/>
                <a:sym typeface="Calibri"/>
              </a:rPr>
              <a:t>, easy to </a:t>
            </a:r>
            <a:r>
              <a:rPr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write</a:t>
            </a:r>
            <a:endParaRPr lang="en-US" kern="0" dirty="0" smtClean="0">
              <a:solidFill>
                <a:sysClr val="windowText" lastClr="000000"/>
              </a:solidFill>
              <a:latin typeface="Calibri"/>
              <a:sym typeface="Calibri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en-US" sz="1800" kern="0" dirty="0">
                <a:solidFill>
                  <a:sysClr val="windowText" lastClr="000000"/>
                </a:solidFill>
                <a:latin typeface="Calibri"/>
                <a:sym typeface="Calibri"/>
              </a:rPr>
              <a:t>Interpreter is unique to each </a:t>
            </a:r>
            <a:r>
              <a:rPr lang="en-US" sz="1800" b="1" i="1" kern="0" dirty="0">
                <a:solidFill>
                  <a:sysClr val="windowText" lastClr="000000"/>
                </a:solidFill>
                <a:latin typeface="Calibri"/>
                <a:sym typeface="Calibri"/>
              </a:rPr>
              <a:t>platform (operating system</a:t>
            </a:r>
            <a:r>
              <a:rPr lang="en-US" sz="1800" b="1" i="1"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)</a:t>
            </a:r>
            <a:endParaRPr lang="en-US" sz="1800" b="1" i="1" kern="0" dirty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23" name="Shape 148"/>
          <p:cNvSpPr/>
          <p:nvPr/>
        </p:nvSpPr>
        <p:spPr>
          <a:xfrm>
            <a:off x="537408" y="2857479"/>
            <a:ext cx="4114802" cy="3603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>
            <a:lvl1pPr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defTabSz="914400" fontAlgn="auto">
              <a:spcAft>
                <a:spcPts val="0"/>
              </a:spcAft>
              <a:defRPr b="0"/>
            </a:pPr>
            <a:r>
              <a:rPr kern="0" dirty="0">
                <a:solidFill>
                  <a:sysClr val="windowText" lastClr="000000"/>
                </a:solidFill>
                <a:latin typeface="Calibri"/>
                <a:sym typeface="Calibri"/>
              </a:rPr>
              <a:t>Compiled Languages (e.g. C, C++)</a:t>
            </a:r>
          </a:p>
        </p:txBody>
      </p:sp>
      <p:sp>
        <p:nvSpPr>
          <p:cNvPr id="26" name="Shape 153"/>
          <p:cNvSpPr/>
          <p:nvPr/>
        </p:nvSpPr>
        <p:spPr>
          <a:xfrm>
            <a:off x="6098007" y="3467080"/>
            <a:ext cx="2925677" cy="3407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/>
          <a:p>
            <a:pPr defTabSz="914400" fontAlgn="auto">
              <a:spcBef>
                <a:spcPts val="10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1600" b="1" i="1" kern="0" dirty="0">
                <a:solidFill>
                  <a:sysClr val="windowText" lastClr="000000"/>
                </a:solidFill>
                <a:latin typeface="Calibri"/>
                <a:sym typeface="Calibri"/>
              </a:rPr>
              <a:t>Compiler</a:t>
            </a:r>
            <a:r>
              <a:rPr sz="1600" kern="0" dirty="0">
                <a:solidFill>
                  <a:sysClr val="windowText" lastClr="000000"/>
                </a:solidFill>
                <a:latin typeface="Calibri"/>
                <a:sym typeface="Calibri"/>
              </a:rPr>
              <a:t> is </a:t>
            </a:r>
            <a:r>
              <a:rPr sz="1600" u="sng" kern="0" dirty="0">
                <a:solidFill>
                  <a:sysClr val="windowText" lastClr="000000"/>
                </a:solidFill>
                <a:latin typeface="Calibri"/>
                <a:sym typeface="Calibri"/>
              </a:rPr>
              <a:t>platform dependent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66008" y="3390881"/>
            <a:ext cx="5105403" cy="1096900"/>
            <a:chOff x="761998" y="3657600"/>
            <a:chExt cx="5105403" cy="1096900"/>
          </a:xfrm>
        </p:grpSpPr>
        <p:sp>
          <p:nvSpPr>
            <p:cNvPr id="19" name="Shape 142"/>
            <p:cNvSpPr/>
            <p:nvPr/>
          </p:nvSpPr>
          <p:spPr>
            <a:xfrm>
              <a:off x="990598" y="4038600"/>
              <a:ext cx="1066801" cy="1589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20" name="Shape 143"/>
            <p:cNvSpPr/>
            <p:nvPr/>
          </p:nvSpPr>
          <p:spPr>
            <a:xfrm>
              <a:off x="3352799" y="4038600"/>
              <a:ext cx="1219202" cy="1589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grpSp>
          <p:nvGrpSpPr>
            <p:cNvPr id="21" name="Group 146"/>
            <p:cNvGrpSpPr/>
            <p:nvPr/>
          </p:nvGrpSpPr>
          <p:grpSpPr>
            <a:xfrm>
              <a:off x="2057398" y="3657600"/>
              <a:ext cx="1295401" cy="762002"/>
              <a:chOff x="0" y="0"/>
              <a:chExt cx="1295400" cy="762000"/>
            </a:xfrm>
          </p:grpSpPr>
          <p:sp>
            <p:nvSpPr>
              <p:cNvPr id="29" name="Shape 144"/>
              <p:cNvSpPr/>
              <p:nvPr/>
            </p:nvSpPr>
            <p:spPr>
              <a:xfrm>
                <a:off x="0" y="0"/>
                <a:ext cx="1295400" cy="7620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30" name="Shape 145"/>
              <p:cNvSpPr/>
              <p:nvPr/>
            </p:nvSpPr>
            <p:spPr>
              <a:xfrm>
                <a:off x="189421" y="200849"/>
                <a:ext cx="916558" cy="360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6799" tIns="46799" rIns="46799" bIns="46799" numCol="1" anchor="ctr">
                <a:spAutoFit/>
              </a:bodyPr>
              <a:lstStyle>
                <a:lvl1pPr algn="ctr"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compile</a:t>
                </a:r>
              </a:p>
            </p:txBody>
          </p:sp>
        </p:grpSp>
        <p:sp>
          <p:nvSpPr>
            <p:cNvPr id="22" name="Shape 147"/>
            <p:cNvSpPr/>
            <p:nvPr/>
          </p:nvSpPr>
          <p:spPr>
            <a:xfrm>
              <a:off x="761998" y="3733800"/>
              <a:ext cx="1371601" cy="33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source code</a:t>
              </a:r>
            </a:p>
          </p:txBody>
        </p:sp>
        <p:sp>
          <p:nvSpPr>
            <p:cNvPr id="24" name="Shape 149"/>
            <p:cNvSpPr/>
            <p:nvPr/>
          </p:nvSpPr>
          <p:spPr>
            <a:xfrm>
              <a:off x="3352799" y="3733799"/>
              <a:ext cx="1371601" cy="334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 i="1"/>
              </a:lvl1pPr>
            </a:lstStyle>
            <a:p>
              <a:pPr defTabSz="914400" fontAlgn="auto">
                <a:spcAft>
                  <a:spcPts val="0"/>
                </a:spcAft>
                <a:defRPr sz="1800" b="0" i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binary code</a:t>
              </a:r>
            </a:p>
          </p:txBody>
        </p:sp>
        <p:grpSp>
          <p:nvGrpSpPr>
            <p:cNvPr id="25" name="Group 152"/>
            <p:cNvGrpSpPr/>
            <p:nvPr/>
          </p:nvGrpSpPr>
          <p:grpSpPr>
            <a:xfrm>
              <a:off x="4572000" y="3657600"/>
              <a:ext cx="1295401" cy="762002"/>
              <a:chOff x="0" y="0"/>
              <a:chExt cx="1295400" cy="762000"/>
            </a:xfrm>
          </p:grpSpPr>
          <p:sp>
            <p:nvSpPr>
              <p:cNvPr id="27" name="Shape 150"/>
              <p:cNvSpPr/>
              <p:nvPr/>
            </p:nvSpPr>
            <p:spPr>
              <a:xfrm>
                <a:off x="0" y="0"/>
                <a:ext cx="1295400" cy="7620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28" name="Shape 151"/>
              <p:cNvSpPr/>
              <p:nvPr/>
            </p:nvSpPr>
            <p:spPr>
              <a:xfrm>
                <a:off x="185905" y="200849"/>
                <a:ext cx="923590" cy="360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6799" tIns="46799" rIns="46799" bIns="46799" numCol="1" anchor="ctr">
                <a:spAutoFit/>
              </a:bodyPr>
              <a:lstStyle>
                <a:lvl1pPr algn="ctr"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execute</a:t>
                </a:r>
              </a:p>
            </p:txBody>
          </p:sp>
        </p:grpSp>
        <p:sp>
          <p:nvSpPr>
            <p:cNvPr id="31" name="Shape 172"/>
            <p:cNvSpPr/>
            <p:nvPr/>
          </p:nvSpPr>
          <p:spPr>
            <a:xfrm>
              <a:off x="2285999" y="4419600"/>
              <a:ext cx="1143002" cy="3349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compiler</a:t>
              </a:r>
            </a:p>
          </p:txBody>
        </p:sp>
        <p:sp>
          <p:nvSpPr>
            <p:cNvPr id="32" name="Shape 174"/>
            <p:cNvSpPr/>
            <p:nvPr/>
          </p:nvSpPr>
          <p:spPr>
            <a:xfrm>
              <a:off x="4724399" y="4419600"/>
              <a:ext cx="1143002" cy="3349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command</a:t>
              </a:r>
            </a:p>
          </p:txBody>
        </p:sp>
      </p:grpSp>
      <p:sp>
        <p:nvSpPr>
          <p:cNvPr id="34" name="Shape 155"/>
          <p:cNvSpPr/>
          <p:nvPr/>
        </p:nvSpPr>
        <p:spPr>
          <a:xfrm>
            <a:off x="6214310" y="5563598"/>
            <a:ext cx="2514600" cy="57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 fontAlgn="auto">
              <a:spcBef>
                <a:spcPts val="10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1600" b="1" i="1" kern="0" dirty="0">
                <a:solidFill>
                  <a:sysClr val="windowText" lastClr="000000"/>
                </a:solidFill>
                <a:latin typeface="Calibri"/>
                <a:sym typeface="Calibri"/>
              </a:rPr>
              <a:t>JVM</a:t>
            </a:r>
            <a:r>
              <a:rPr sz="1600" kern="0" dirty="0">
                <a:solidFill>
                  <a:sysClr val="windowText" lastClr="000000"/>
                </a:solidFill>
                <a:latin typeface="Calibri"/>
                <a:sym typeface="Calibri"/>
              </a:rPr>
              <a:t> is an interpreter that is </a:t>
            </a:r>
            <a:r>
              <a:rPr sz="1600" u="sng" kern="0" dirty="0">
                <a:solidFill>
                  <a:sysClr val="windowText" lastClr="000000"/>
                </a:solidFill>
                <a:latin typeface="Calibri"/>
                <a:sym typeface="Calibri"/>
              </a:rPr>
              <a:t>platform dependent</a:t>
            </a:r>
          </a:p>
        </p:txBody>
      </p:sp>
      <p:sp>
        <p:nvSpPr>
          <p:cNvPr id="42" name="Shape 166"/>
          <p:cNvSpPr/>
          <p:nvPr/>
        </p:nvSpPr>
        <p:spPr>
          <a:xfrm>
            <a:off x="423109" y="4680947"/>
            <a:ext cx="6705602" cy="360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>
            <a:lvl1pPr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 defTabSz="914400" fontAlgn="auto">
              <a:spcAft>
                <a:spcPts val="0"/>
              </a:spcAft>
              <a:defRPr b="0"/>
            </a:pPr>
            <a:r>
              <a:rPr kern="0" dirty="0">
                <a:solidFill>
                  <a:sysClr val="windowText" lastClr="000000"/>
                </a:solidFill>
                <a:latin typeface="Calibri"/>
                <a:sym typeface="Calibri"/>
              </a:rPr>
              <a:t>Many other models: e.g., </a:t>
            </a:r>
            <a:r>
              <a:rPr kern="0" dirty="0" smtClean="0">
                <a:solidFill>
                  <a:sysClr val="windowText" lastClr="000000"/>
                </a:solidFill>
                <a:latin typeface="Calibri"/>
                <a:sym typeface="Calibri"/>
              </a:rPr>
              <a:t>Java (Python is stranger still):</a:t>
            </a:r>
            <a:endParaRPr kern="0" dirty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43" name="Shape 167"/>
          <p:cNvSpPr/>
          <p:nvPr/>
        </p:nvSpPr>
        <p:spPr>
          <a:xfrm>
            <a:off x="6214310" y="4982572"/>
            <a:ext cx="2514601" cy="5762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799" tIns="46799" rIns="46799" bIns="46799" numCol="1" anchor="t">
            <a:spAutoFit/>
          </a:bodyPr>
          <a:lstStyle/>
          <a:p>
            <a:pPr defTabSz="914400" fontAlgn="auto">
              <a:spcBef>
                <a:spcPts val="1000"/>
              </a:spcBef>
              <a:spcAft>
                <a:spcPts val="0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1600" b="1" i="1" kern="0" dirty="0">
                <a:solidFill>
                  <a:sysClr val="windowText" lastClr="000000"/>
                </a:solidFill>
                <a:latin typeface="Calibri"/>
                <a:sym typeface="Calibri"/>
              </a:rPr>
              <a:t>Bytecode</a:t>
            </a:r>
            <a:r>
              <a:rPr sz="1600" kern="0" dirty="0">
                <a:solidFill>
                  <a:sysClr val="windowText" lastClr="000000"/>
                </a:solidFill>
                <a:latin typeface="Calibri"/>
                <a:sym typeface="Calibri"/>
              </a:rPr>
              <a:t> is </a:t>
            </a:r>
            <a:r>
              <a:rPr sz="1600" u="sng" kern="0" dirty="0">
                <a:solidFill>
                  <a:sysClr val="windowText" lastClr="000000"/>
                </a:solidFill>
                <a:latin typeface="Calibri"/>
                <a:sym typeface="Calibri"/>
              </a:rPr>
              <a:t>platform independent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75508" y="5138148"/>
            <a:ext cx="5638804" cy="1338202"/>
            <a:chOff x="575508" y="4969700"/>
            <a:chExt cx="5638804" cy="1338202"/>
          </a:xfrm>
        </p:grpSpPr>
        <p:grpSp>
          <p:nvGrpSpPr>
            <p:cNvPr id="36" name="Group 158"/>
            <p:cNvGrpSpPr/>
            <p:nvPr/>
          </p:nvGrpSpPr>
          <p:grpSpPr>
            <a:xfrm>
              <a:off x="1870908" y="4969700"/>
              <a:ext cx="1295401" cy="762002"/>
              <a:chOff x="0" y="0"/>
              <a:chExt cx="1295400" cy="762000"/>
            </a:xfrm>
          </p:grpSpPr>
          <p:sp>
            <p:nvSpPr>
              <p:cNvPr id="47" name="Shape 156"/>
              <p:cNvSpPr/>
              <p:nvPr/>
            </p:nvSpPr>
            <p:spPr>
              <a:xfrm>
                <a:off x="0" y="0"/>
                <a:ext cx="1295400" cy="7620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48" name="Shape 157"/>
              <p:cNvSpPr/>
              <p:nvPr/>
            </p:nvSpPr>
            <p:spPr>
              <a:xfrm>
                <a:off x="189421" y="200849"/>
                <a:ext cx="916558" cy="360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6799" tIns="46799" rIns="46799" bIns="46799" numCol="1" anchor="ctr">
                <a:spAutoFit/>
              </a:bodyPr>
              <a:lstStyle>
                <a:lvl1pPr algn="ctr"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compile</a:t>
                </a:r>
              </a:p>
            </p:txBody>
          </p:sp>
        </p:grpSp>
        <p:grpSp>
          <p:nvGrpSpPr>
            <p:cNvPr id="37" name="Group 161"/>
            <p:cNvGrpSpPr/>
            <p:nvPr/>
          </p:nvGrpSpPr>
          <p:grpSpPr>
            <a:xfrm>
              <a:off x="4385510" y="4969700"/>
              <a:ext cx="1295401" cy="762002"/>
              <a:chOff x="0" y="0"/>
              <a:chExt cx="1295400" cy="762000"/>
            </a:xfrm>
          </p:grpSpPr>
          <p:sp>
            <p:nvSpPr>
              <p:cNvPr id="45" name="Shape 159"/>
              <p:cNvSpPr/>
              <p:nvPr/>
            </p:nvSpPr>
            <p:spPr>
              <a:xfrm>
                <a:off x="0" y="0"/>
                <a:ext cx="1295400" cy="762000"/>
              </a:xfrm>
              <a:prstGeom prst="rect">
                <a:avLst/>
              </a:prstGeom>
              <a:gradFill flip="none" rotWithShape="1">
                <a:gsLst>
                  <a:gs pos="0">
                    <a:srgbClr val="E5EEFF"/>
                  </a:gs>
                  <a:gs pos="64999">
                    <a:srgbClr val="BFD5FF"/>
                  </a:gs>
                  <a:gs pos="100000">
                    <a:srgbClr val="A3C4FF"/>
                  </a:gs>
                </a:gsLst>
                <a:lin ang="54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0000" dir="5400000" rotWithShape="0">
                  <a:srgbClr val="000000">
                    <a:alpha val="37998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kern="0">
                  <a:solidFill>
                    <a:sysClr val="windowText" lastClr="000000"/>
                  </a:solidFill>
                  <a:latin typeface="Calibri"/>
                  <a:sym typeface="Calibri"/>
                </a:endParaRPr>
              </a:p>
            </p:txBody>
          </p:sp>
          <p:sp>
            <p:nvSpPr>
              <p:cNvPr id="46" name="Shape 160"/>
              <p:cNvSpPr/>
              <p:nvPr/>
            </p:nvSpPr>
            <p:spPr>
              <a:xfrm>
                <a:off x="0" y="67499"/>
                <a:ext cx="1295400" cy="62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6799" tIns="46799" rIns="46799" bIns="46799" numCol="1" anchor="ctr">
                <a:spAutoFit/>
              </a:bodyPr>
              <a:lstStyle>
                <a:lvl1pPr algn="ctr"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lvl1pPr>
              </a:lstStyle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ern="0">
                    <a:solidFill>
                      <a:sysClr val="windowText" lastClr="000000"/>
                    </a:solidFill>
                    <a:latin typeface="Calibri"/>
                    <a:sym typeface="Calibri"/>
                  </a:rPr>
                  <a:t>translate &amp; execute</a:t>
                </a:r>
              </a:p>
            </p:txBody>
          </p:sp>
        </p:grpSp>
        <p:sp>
          <p:nvSpPr>
            <p:cNvPr id="38" name="Shape 162"/>
            <p:cNvSpPr/>
            <p:nvPr/>
          </p:nvSpPr>
          <p:spPr>
            <a:xfrm>
              <a:off x="804108" y="5350700"/>
              <a:ext cx="1066801" cy="1589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39" name="Shape 163"/>
            <p:cNvSpPr/>
            <p:nvPr/>
          </p:nvSpPr>
          <p:spPr>
            <a:xfrm>
              <a:off x="3166310" y="5350700"/>
              <a:ext cx="1219201" cy="1589"/>
            </a:xfrm>
            <a:prstGeom prst="line">
              <a:avLst/>
            </a:prstGeom>
            <a:noFill/>
            <a:ln w="936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Helvetica"/>
                <a:ea typeface="+mj-ea"/>
                <a:cs typeface="Helvetica"/>
                <a:sym typeface="Helvetica"/>
              </a:endParaRPr>
            </a:p>
          </p:txBody>
        </p:sp>
        <p:sp>
          <p:nvSpPr>
            <p:cNvPr id="40" name="Shape 164"/>
            <p:cNvSpPr/>
            <p:nvPr/>
          </p:nvSpPr>
          <p:spPr>
            <a:xfrm>
              <a:off x="575508" y="5014150"/>
              <a:ext cx="1371601" cy="33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source code</a:t>
              </a:r>
            </a:p>
          </p:txBody>
        </p:sp>
        <p:sp>
          <p:nvSpPr>
            <p:cNvPr id="41" name="Shape 165"/>
            <p:cNvSpPr/>
            <p:nvPr/>
          </p:nvSpPr>
          <p:spPr>
            <a:xfrm>
              <a:off x="3242510" y="5045900"/>
              <a:ext cx="1371601" cy="33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 i="1"/>
              </a:lvl1pPr>
            </a:lstStyle>
            <a:p>
              <a:pPr defTabSz="914400" fontAlgn="auto">
                <a:spcAft>
                  <a:spcPts val="0"/>
                </a:spcAft>
                <a:defRPr sz="1800" b="0" i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bytecode</a:t>
              </a:r>
            </a:p>
          </p:txBody>
        </p:sp>
        <p:sp>
          <p:nvSpPr>
            <p:cNvPr id="44" name="Shape 168"/>
            <p:cNvSpPr/>
            <p:nvPr/>
          </p:nvSpPr>
          <p:spPr>
            <a:xfrm>
              <a:off x="4004510" y="5731700"/>
              <a:ext cx="2209802" cy="5762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algn="ctr"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 b="1" i="1"/>
              </a:lvl1pPr>
            </a:lstStyle>
            <a:p>
              <a:pPr defTabSz="914400" fontAlgn="auto">
                <a:spcAft>
                  <a:spcPts val="0"/>
                </a:spcAft>
                <a:defRPr sz="1800" b="0" i="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Java Virtual Machine (JVM)</a:t>
              </a:r>
            </a:p>
          </p:txBody>
        </p:sp>
        <p:sp>
          <p:nvSpPr>
            <p:cNvPr id="49" name="Shape 173"/>
            <p:cNvSpPr/>
            <p:nvPr/>
          </p:nvSpPr>
          <p:spPr>
            <a:xfrm>
              <a:off x="1870910" y="5731700"/>
              <a:ext cx="1371600" cy="3349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46799" tIns="46799" rIns="46799" bIns="46799">
              <a:spAutoFit/>
            </a:bodyPr>
            <a:lstStyle>
              <a:lvl1pPr>
                <a:spcBef>
                  <a:spcPts val="10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/>
              </a:lvl1pPr>
            </a:lstStyle>
            <a:p>
              <a:pPr defTabSz="914400" fontAlgn="auto">
                <a:spcAft>
                  <a:spcPts val="0"/>
                </a:spcAft>
                <a:defRPr sz="1800"/>
              </a:pPr>
              <a:r>
                <a:rPr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Java compiler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1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6" grpId="0"/>
      <p:bldP spid="34" grpId="0" animBg="1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Compilation and Linkage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Shape 179"/>
          <p:cNvSpPr/>
          <p:nvPr/>
        </p:nvSpPr>
        <p:spPr>
          <a:xfrm>
            <a:off x="1981200" y="3592512"/>
            <a:ext cx="1295400" cy="54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C++ source code</a:t>
            </a:r>
          </a:p>
        </p:txBody>
      </p:sp>
      <p:grpSp>
        <p:nvGrpSpPr>
          <p:cNvPr id="6" name="Group 182"/>
          <p:cNvGrpSpPr/>
          <p:nvPr/>
        </p:nvGrpSpPr>
        <p:grpSpPr>
          <a:xfrm>
            <a:off x="3886200" y="2286000"/>
            <a:ext cx="914400" cy="1035050"/>
            <a:chOff x="0" y="0"/>
            <a:chExt cx="914400" cy="1035050"/>
          </a:xfrm>
        </p:grpSpPr>
        <p:sp>
          <p:nvSpPr>
            <p:cNvPr id="7" name="Shape 180"/>
            <p:cNvSpPr/>
            <p:nvPr/>
          </p:nvSpPr>
          <p:spPr>
            <a:xfrm>
              <a:off x="0" y="0"/>
              <a:ext cx="914400" cy="1035050"/>
            </a:xfrm>
            <a:prstGeom prst="rect">
              <a:avLst/>
            </a:prstGeom>
            <a:gradFill flip="none"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799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 sz="1600"/>
              </a:pPr>
              <a:endParaRPr sz="1600" kern="0">
                <a:solidFill>
                  <a:sysClr val="windowText" lastClr="000000"/>
                </a:solidFill>
                <a:latin typeface="Calibri"/>
                <a:sym typeface="Calibri"/>
              </a:endParaRPr>
            </a:p>
          </p:txBody>
        </p:sp>
        <p:sp>
          <p:nvSpPr>
            <p:cNvPr id="8" name="Shape 181"/>
            <p:cNvSpPr/>
            <p:nvPr/>
          </p:nvSpPr>
          <p:spPr>
            <a:xfrm>
              <a:off x="5526" y="109855"/>
              <a:ext cx="903348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Linux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C++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compiler</a:t>
              </a:r>
            </a:p>
          </p:txBody>
        </p:sp>
      </p:grpSp>
      <p:grpSp>
        <p:nvGrpSpPr>
          <p:cNvPr id="9" name="Group 185"/>
          <p:cNvGrpSpPr/>
          <p:nvPr/>
        </p:nvGrpSpPr>
        <p:grpSpPr>
          <a:xfrm>
            <a:off x="3863201" y="4222750"/>
            <a:ext cx="960398" cy="1035050"/>
            <a:chOff x="0" y="0"/>
            <a:chExt cx="960397" cy="1035050"/>
          </a:xfrm>
        </p:grpSpPr>
        <p:sp>
          <p:nvSpPr>
            <p:cNvPr id="10" name="Shape 183"/>
            <p:cNvSpPr/>
            <p:nvPr/>
          </p:nvSpPr>
          <p:spPr>
            <a:xfrm>
              <a:off x="22998" y="0"/>
              <a:ext cx="914401" cy="1035050"/>
            </a:xfrm>
            <a:prstGeom prst="rect">
              <a:avLst/>
            </a:prstGeom>
            <a:gradFill flip="none"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799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 sz="1600"/>
              </a:pPr>
              <a:endParaRPr sz="1600" kern="0">
                <a:solidFill>
                  <a:sysClr val="windowText" lastClr="000000"/>
                </a:solidFill>
                <a:latin typeface="Calibri"/>
                <a:sym typeface="Calibri"/>
              </a:endParaRPr>
            </a:p>
          </p:txBody>
        </p:sp>
        <p:sp>
          <p:nvSpPr>
            <p:cNvPr id="11" name="Shape 184"/>
            <p:cNvSpPr/>
            <p:nvPr/>
          </p:nvSpPr>
          <p:spPr>
            <a:xfrm>
              <a:off x="0" y="109855"/>
              <a:ext cx="960398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Windows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C++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compiler</a:t>
              </a:r>
            </a:p>
          </p:txBody>
        </p:sp>
      </p:grpSp>
      <p:sp>
        <p:nvSpPr>
          <p:cNvPr id="12" name="Shape 186"/>
          <p:cNvSpPr/>
          <p:nvPr/>
        </p:nvSpPr>
        <p:spPr>
          <a:xfrm>
            <a:off x="4495800" y="1600200"/>
            <a:ext cx="6858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/>
          </a:gradFill>
          <a:ln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 sz="1600"/>
            </a:pPr>
            <a:endParaRPr sz="16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13" name="Shape 187"/>
          <p:cNvSpPr/>
          <p:nvPr/>
        </p:nvSpPr>
        <p:spPr>
          <a:xfrm>
            <a:off x="5180012" y="1828800"/>
            <a:ext cx="1068389" cy="876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9360">
            <a:solidFill/>
            <a:miter/>
            <a:tailEnd type="triangle"/>
          </a:ln>
        </p:spPr>
        <p:txBody>
          <a:bodyPr lIns="0" tIns="0" rIns="0" bIns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grpSp>
        <p:nvGrpSpPr>
          <p:cNvPr id="14" name="Group 190"/>
          <p:cNvGrpSpPr/>
          <p:nvPr/>
        </p:nvGrpSpPr>
        <p:grpSpPr>
          <a:xfrm>
            <a:off x="6248400" y="2286000"/>
            <a:ext cx="914400" cy="1035050"/>
            <a:chOff x="0" y="0"/>
            <a:chExt cx="914400" cy="1035050"/>
          </a:xfrm>
        </p:grpSpPr>
        <p:sp>
          <p:nvSpPr>
            <p:cNvPr id="15" name="Shape 188"/>
            <p:cNvSpPr/>
            <p:nvPr/>
          </p:nvSpPr>
          <p:spPr>
            <a:xfrm>
              <a:off x="0" y="0"/>
              <a:ext cx="914400" cy="1035050"/>
            </a:xfrm>
            <a:prstGeom prst="rect">
              <a:avLst/>
            </a:prstGeom>
            <a:gradFill flip="none"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799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 sz="1600"/>
              </a:pPr>
              <a:endParaRPr sz="1600" kern="0">
                <a:solidFill>
                  <a:sysClr val="windowText" lastClr="000000"/>
                </a:solidFill>
                <a:latin typeface="Calibri"/>
                <a:sym typeface="Calibri"/>
              </a:endParaRPr>
            </a:p>
          </p:txBody>
        </p:sp>
        <p:sp>
          <p:nvSpPr>
            <p:cNvPr id="16" name="Shape 189"/>
            <p:cNvSpPr/>
            <p:nvPr/>
          </p:nvSpPr>
          <p:spPr>
            <a:xfrm>
              <a:off x="132179" y="230504"/>
              <a:ext cx="650042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Linux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linker</a:t>
              </a:r>
            </a:p>
          </p:txBody>
        </p:sp>
      </p:grpSp>
      <p:sp>
        <p:nvSpPr>
          <p:cNvPr id="17" name="Shape 214"/>
          <p:cNvSpPr/>
          <p:nvPr/>
        </p:nvSpPr>
        <p:spPr>
          <a:xfrm>
            <a:off x="4805362" y="2803525"/>
            <a:ext cx="14382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>
            <a:solidFill/>
            <a:round/>
            <a:tailEnd type="triangle"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18" name="Shape 192"/>
          <p:cNvSpPr/>
          <p:nvPr/>
        </p:nvSpPr>
        <p:spPr>
          <a:xfrm>
            <a:off x="4953000" y="2768599"/>
            <a:ext cx="1371600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Linux C++ binary</a:t>
            </a:r>
          </a:p>
        </p:txBody>
      </p:sp>
      <p:sp>
        <p:nvSpPr>
          <p:cNvPr id="19" name="Shape 193"/>
          <p:cNvSpPr/>
          <p:nvPr/>
        </p:nvSpPr>
        <p:spPr>
          <a:xfrm>
            <a:off x="7162800" y="2819400"/>
            <a:ext cx="1524001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20" name="Shape 194"/>
          <p:cNvSpPr/>
          <p:nvPr/>
        </p:nvSpPr>
        <p:spPr>
          <a:xfrm>
            <a:off x="7162800" y="2819399"/>
            <a:ext cx="1752600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Linux C++ executable code</a:t>
            </a:r>
          </a:p>
        </p:txBody>
      </p:sp>
      <p:sp>
        <p:nvSpPr>
          <p:cNvPr id="21" name="Shape 195"/>
          <p:cNvSpPr/>
          <p:nvPr/>
        </p:nvSpPr>
        <p:spPr>
          <a:xfrm flipV="1">
            <a:off x="2933700" y="2803525"/>
            <a:ext cx="952501" cy="788988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22" name="Shape 196"/>
          <p:cNvSpPr/>
          <p:nvPr/>
        </p:nvSpPr>
        <p:spPr>
          <a:xfrm>
            <a:off x="2933700" y="3962400"/>
            <a:ext cx="952501" cy="777875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grpSp>
        <p:nvGrpSpPr>
          <p:cNvPr id="23" name="Group 199"/>
          <p:cNvGrpSpPr/>
          <p:nvPr/>
        </p:nvGrpSpPr>
        <p:grpSpPr>
          <a:xfrm>
            <a:off x="6225401" y="4222750"/>
            <a:ext cx="960398" cy="1035050"/>
            <a:chOff x="0" y="0"/>
            <a:chExt cx="960397" cy="1035050"/>
          </a:xfrm>
        </p:grpSpPr>
        <p:sp>
          <p:nvSpPr>
            <p:cNvPr id="24" name="Shape 197"/>
            <p:cNvSpPr/>
            <p:nvPr/>
          </p:nvSpPr>
          <p:spPr>
            <a:xfrm>
              <a:off x="22998" y="0"/>
              <a:ext cx="914401" cy="1035050"/>
            </a:xfrm>
            <a:prstGeom prst="rect">
              <a:avLst/>
            </a:prstGeom>
            <a:gradFill flip="none"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799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 sz="1600"/>
              </a:pPr>
              <a:endParaRPr sz="1600" kern="0">
                <a:solidFill>
                  <a:sysClr val="windowText" lastClr="000000"/>
                </a:solidFill>
                <a:latin typeface="Calibri"/>
                <a:sym typeface="Calibri"/>
              </a:endParaRPr>
            </a:p>
          </p:txBody>
        </p:sp>
        <p:sp>
          <p:nvSpPr>
            <p:cNvPr id="25" name="Shape 198"/>
            <p:cNvSpPr/>
            <p:nvPr/>
          </p:nvSpPr>
          <p:spPr>
            <a:xfrm>
              <a:off x="0" y="230504"/>
              <a:ext cx="960398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Windows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linker</a:t>
              </a:r>
            </a:p>
          </p:txBody>
        </p:sp>
      </p:grpSp>
      <p:sp>
        <p:nvSpPr>
          <p:cNvPr id="26" name="Shape 200"/>
          <p:cNvSpPr/>
          <p:nvPr/>
        </p:nvSpPr>
        <p:spPr>
          <a:xfrm>
            <a:off x="4953000" y="4114799"/>
            <a:ext cx="1371600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Windows C++ binary</a:t>
            </a:r>
          </a:p>
        </p:txBody>
      </p:sp>
      <p:sp>
        <p:nvSpPr>
          <p:cNvPr id="27" name="Shape 201"/>
          <p:cNvSpPr/>
          <p:nvPr/>
        </p:nvSpPr>
        <p:spPr>
          <a:xfrm>
            <a:off x="7162800" y="4764087"/>
            <a:ext cx="1752600" cy="54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>
                <a:solidFill>
                  <a:sysClr val="windowText" lastClr="000000"/>
                </a:solidFill>
              </a:rPr>
              <a:t>Windows C++ executable code</a:t>
            </a:r>
          </a:p>
        </p:txBody>
      </p:sp>
      <p:sp>
        <p:nvSpPr>
          <p:cNvPr id="28" name="Shape 202"/>
          <p:cNvSpPr/>
          <p:nvPr/>
        </p:nvSpPr>
        <p:spPr>
          <a:xfrm>
            <a:off x="3124200" y="1306512"/>
            <a:ext cx="1600200" cy="54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sz="1600" ker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Linux C++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sz="1600" ker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code library</a:t>
            </a:r>
          </a:p>
        </p:txBody>
      </p:sp>
      <p:sp>
        <p:nvSpPr>
          <p:cNvPr id="29" name="Shape 203"/>
          <p:cNvSpPr/>
          <p:nvPr/>
        </p:nvSpPr>
        <p:spPr>
          <a:xfrm>
            <a:off x="5249784" y="1579719"/>
            <a:ext cx="16002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binary library </a:t>
            </a:r>
            <a:r>
              <a:rPr kern="0" dirty="0" smtClean="0">
                <a:solidFill>
                  <a:sysClr val="windowText" lastClr="000000"/>
                </a:solidFill>
              </a:rPr>
              <a:t>code</a:t>
            </a:r>
            <a:endParaRPr kern="0" dirty="0">
              <a:solidFill>
                <a:sysClr val="windowText" lastClr="000000"/>
              </a:solidFill>
            </a:endParaRPr>
          </a:p>
        </p:txBody>
      </p:sp>
      <p:sp>
        <p:nvSpPr>
          <p:cNvPr id="30" name="Shape 204"/>
          <p:cNvSpPr/>
          <p:nvPr/>
        </p:nvSpPr>
        <p:spPr>
          <a:xfrm>
            <a:off x="4457700" y="5708650"/>
            <a:ext cx="6858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/>
          </a:gradFill>
          <a:ln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 sz="1600"/>
            </a:pPr>
            <a:endParaRPr sz="1600"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1" name="Shape 205"/>
          <p:cNvSpPr/>
          <p:nvPr/>
        </p:nvSpPr>
        <p:spPr>
          <a:xfrm flipV="1">
            <a:off x="5141912" y="4876800"/>
            <a:ext cx="1068389" cy="1060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9360">
            <a:solidFill/>
            <a:miter/>
            <a:tailEnd type="triangle"/>
          </a:ln>
        </p:spPr>
        <p:txBody>
          <a:bodyPr lIns="0" tIns="0" rIns="0" bIns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kern="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32" name="Shape 206"/>
          <p:cNvSpPr/>
          <p:nvPr/>
        </p:nvSpPr>
        <p:spPr>
          <a:xfrm>
            <a:off x="3009900" y="5938837"/>
            <a:ext cx="1752600" cy="54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sz="1600" ker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Windows C++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sz="1600" kern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code library</a:t>
            </a:r>
          </a:p>
        </p:txBody>
      </p:sp>
      <p:sp>
        <p:nvSpPr>
          <p:cNvPr id="33" name="Shape 207"/>
          <p:cNvSpPr/>
          <p:nvPr/>
        </p:nvSpPr>
        <p:spPr>
          <a:xfrm>
            <a:off x="5217696" y="5494093"/>
            <a:ext cx="16002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binary </a:t>
            </a:r>
            <a:r>
              <a:rPr lang="en-US" kern="0" dirty="0" smtClean="0">
                <a:solidFill>
                  <a:sysClr val="windowText" lastClr="000000"/>
                </a:solidFill>
              </a:rPr>
              <a:t/>
            </a:r>
            <a:br>
              <a:rPr lang="en-US" kern="0" dirty="0" smtClean="0">
                <a:solidFill>
                  <a:sysClr val="windowText" lastClr="000000"/>
                </a:solidFill>
              </a:rPr>
            </a:br>
            <a:r>
              <a:rPr kern="0" dirty="0" smtClean="0">
                <a:solidFill>
                  <a:sysClr val="windowText" lastClr="000000"/>
                </a:solidFill>
              </a:rPr>
              <a:t>library </a:t>
            </a:r>
            <a:r>
              <a:rPr kern="0" dirty="0">
                <a:solidFill>
                  <a:sysClr val="windowText" lastClr="000000"/>
                </a:solidFill>
              </a:rPr>
              <a:t>code</a:t>
            </a:r>
          </a:p>
        </p:txBody>
      </p:sp>
      <p:grpSp>
        <p:nvGrpSpPr>
          <p:cNvPr id="34" name="Group 210"/>
          <p:cNvGrpSpPr/>
          <p:nvPr/>
        </p:nvGrpSpPr>
        <p:grpSpPr>
          <a:xfrm>
            <a:off x="344160" y="3218021"/>
            <a:ext cx="1089680" cy="1035051"/>
            <a:chOff x="0" y="0"/>
            <a:chExt cx="1089679" cy="1035050"/>
          </a:xfrm>
        </p:grpSpPr>
        <p:sp>
          <p:nvSpPr>
            <p:cNvPr id="35" name="Shape 208"/>
            <p:cNvSpPr/>
            <p:nvPr/>
          </p:nvSpPr>
          <p:spPr>
            <a:xfrm>
              <a:off x="49539" y="0"/>
              <a:ext cx="990601" cy="1035050"/>
            </a:xfrm>
            <a:prstGeom prst="rect">
              <a:avLst/>
            </a:prstGeom>
            <a:gradFill flip="none"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0"/>
            </a:gra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799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 sz="1600"/>
              </a:pPr>
              <a:endParaRPr sz="1600" kern="0">
                <a:solidFill>
                  <a:sysClr val="windowText" lastClr="000000"/>
                </a:solidFill>
                <a:latin typeface="Calibri"/>
                <a:sym typeface="Calibri"/>
              </a:endParaRPr>
            </a:p>
          </p:txBody>
        </p:sp>
        <p:sp>
          <p:nvSpPr>
            <p:cNvPr id="36" name="Shape 209"/>
            <p:cNvSpPr/>
            <p:nvPr/>
          </p:nvSpPr>
          <p:spPr>
            <a:xfrm>
              <a:off x="0" y="230504"/>
              <a:ext cx="1089680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Any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sz="1600" kern="0">
                  <a:solidFill>
                    <a:sysClr val="windowText" lastClr="000000"/>
                  </a:solidFill>
                  <a:latin typeface="Calibri"/>
                  <a:sym typeface="Calibri"/>
                </a:rPr>
                <a:t>text editor</a:t>
              </a:r>
            </a:p>
          </p:txBody>
        </p:sp>
      </p:grpSp>
      <p:sp>
        <p:nvSpPr>
          <p:cNvPr id="37" name="Shape 211"/>
          <p:cNvSpPr/>
          <p:nvPr/>
        </p:nvSpPr>
        <p:spPr>
          <a:xfrm>
            <a:off x="4800600" y="4724400"/>
            <a:ext cx="14478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38" name="Shape 212"/>
          <p:cNvSpPr/>
          <p:nvPr/>
        </p:nvSpPr>
        <p:spPr>
          <a:xfrm>
            <a:off x="1459272" y="3749675"/>
            <a:ext cx="521929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39" name="Shape 213"/>
          <p:cNvSpPr/>
          <p:nvPr/>
        </p:nvSpPr>
        <p:spPr>
          <a:xfrm>
            <a:off x="7162800" y="4724400"/>
            <a:ext cx="1524001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268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 advAuto="0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 advAuto="0"/>
      <p:bldP spid="23" grpId="0" animBg="1" advAuto="0"/>
      <p:bldP spid="26" grpId="0" animBg="1" advAuto="0"/>
      <p:bldP spid="27" grpId="0" animBg="1" advAuto="0"/>
      <p:bldP spid="28" grpId="0" animBg="1"/>
      <p:bldP spid="29" grpId="0" animBg="1"/>
      <p:bldP spid="30" grpId="0" animBg="1" advAuto="0"/>
      <p:bldP spid="31" grpId="0" animBg="1" advAuto="0"/>
      <p:bldP spid="32" grpId="0" animBg="1" advAuto="0"/>
      <p:bldP spid="33" grpId="0" animBg="1" advAuto="0"/>
      <p:bldP spid="37" grpId="0" animBg="1" advAuto="0"/>
      <p:bldP spid="38" grpId="0" animBg="1"/>
      <p:bldP spid="39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vs C++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6674"/>
            <a:ext cx="4241799" cy="20594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pieces of code do the same thing!</a:t>
            </a:r>
          </a:p>
          <a:p>
            <a:pPr marL="0" indent="0">
              <a:buNone/>
            </a:pPr>
            <a:r>
              <a:rPr lang="en-US" dirty="0" smtClean="0"/>
              <a:t>What’s different about these two languages?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Shape 219"/>
          <p:cNvSpPr/>
          <p:nvPr/>
        </p:nvSpPr>
        <p:spPr>
          <a:xfrm>
            <a:off x="774700" y="1721061"/>
            <a:ext cx="3429000" cy="191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 "Hello, world"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quotient = 3 / 4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quotient == 0: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"3/4 == 0",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"in Python"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else: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"3/4 != 0"</a:t>
            </a:r>
          </a:p>
        </p:txBody>
      </p:sp>
      <p:sp>
        <p:nvSpPr>
          <p:cNvPr id="6" name="Shape 220"/>
          <p:cNvSpPr/>
          <p:nvPr/>
        </p:nvSpPr>
        <p:spPr>
          <a:xfrm>
            <a:off x="4698999" y="1705406"/>
            <a:ext cx="3987801" cy="4029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#include &lt;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iostream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using namespace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sz="1600" b="1" kern="0" dirty="0">
              <a:solidFill>
                <a:sysClr val="windowText" lastClr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quotient;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"Hello, world";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quotient = 3 / 4;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(quotient == 0</a:t>
            </a:r>
            <a:r>
              <a:rPr sz="1600" b="1" kern="0" dirty="0" smtClean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600" b="1" kern="0" dirty="0">
              <a:solidFill>
                <a:sysClr val="windowText" lastClr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"3/4 == 0";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 in C++";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"3/4 != 0";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</p:txBody>
      </p:sp>
      <p:sp>
        <p:nvSpPr>
          <p:cNvPr id="7" name="Shape 222"/>
          <p:cNvSpPr/>
          <p:nvPr/>
        </p:nvSpPr>
        <p:spPr>
          <a:xfrm>
            <a:off x="1778000" y="1327666"/>
            <a:ext cx="14224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Python</a:t>
            </a:r>
          </a:p>
        </p:txBody>
      </p:sp>
      <p:sp>
        <p:nvSpPr>
          <p:cNvPr id="8" name="Shape 223"/>
          <p:cNvSpPr/>
          <p:nvPr/>
        </p:nvSpPr>
        <p:spPr>
          <a:xfrm>
            <a:off x="5892799" y="1327666"/>
            <a:ext cx="10414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C++</a:t>
            </a:r>
          </a:p>
        </p:txBody>
      </p:sp>
    </p:spTree>
    <p:extLst>
      <p:ext uri="{BB962C8B-B14F-4D97-AF65-F5344CB8AC3E}">
        <p14:creationId xmlns:p14="http://schemas.microsoft.com/office/powerpoint/2010/main" val="348002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8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vs C++ Syntax: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Shape 219"/>
          <p:cNvSpPr/>
          <p:nvPr/>
        </p:nvSpPr>
        <p:spPr>
          <a:xfrm>
            <a:off x="774700" y="1721061"/>
            <a:ext cx="3429000" cy="1885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 "Hello, world"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quotient = 3 / 4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if quotient == 0: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"3/4 == 0",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"in Python"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else: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"3/4 != 0"</a:t>
            </a:r>
          </a:p>
        </p:txBody>
      </p:sp>
      <p:sp>
        <p:nvSpPr>
          <p:cNvPr id="6" name="Shape 220"/>
          <p:cNvSpPr/>
          <p:nvPr/>
        </p:nvSpPr>
        <p:spPr>
          <a:xfrm>
            <a:off x="4698999" y="1705406"/>
            <a:ext cx="3987801" cy="3933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#include &lt;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iostream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using namespace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sz="1600" b="1" kern="0" dirty="0">
              <a:solidFill>
                <a:sysClr val="windowText" lastClr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quotient;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"Hello, world";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quotient = 3 / 4;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(quotient == 0) {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"3/4 == 0";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 in C++";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sz="1600" b="1" kern="0" dirty="0" err="1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&lt;&lt; "3/4 != 0";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</a:p>
          <a:p>
            <a:pPr defTabSz="914400" fontAlgn="auto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sz="1600" b="1" kern="0" dirty="0">
                <a:solidFill>
                  <a:sysClr val="windowText" lastClr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</p:txBody>
      </p:sp>
      <p:sp>
        <p:nvSpPr>
          <p:cNvPr id="7" name="Shape 222"/>
          <p:cNvSpPr/>
          <p:nvPr/>
        </p:nvSpPr>
        <p:spPr>
          <a:xfrm>
            <a:off x="1778000" y="1327666"/>
            <a:ext cx="14224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Python</a:t>
            </a:r>
          </a:p>
        </p:txBody>
      </p:sp>
      <p:sp>
        <p:nvSpPr>
          <p:cNvPr id="8" name="Shape 223"/>
          <p:cNvSpPr/>
          <p:nvPr/>
        </p:nvSpPr>
        <p:spPr>
          <a:xfrm>
            <a:off x="5892799" y="1327666"/>
            <a:ext cx="10414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kern="0" dirty="0">
                <a:solidFill>
                  <a:sysClr val="windowText" lastClr="000000"/>
                </a:solidFill>
              </a:rPr>
              <a:t>C++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3678256"/>
            <a:ext cx="4241799" cy="2520099"/>
          </a:xfrm>
        </p:spPr>
        <p:txBody>
          <a:bodyPr/>
          <a:lstStyle/>
          <a:p>
            <a:pPr marL="228600" indent="-228600"/>
            <a:r>
              <a:rPr lang="en-US" sz="2000" dirty="0" smtClean="0"/>
              <a:t>Must </a:t>
            </a:r>
            <a:r>
              <a:rPr lang="en-US" sz="2000" dirty="0"/>
              <a:t>have a 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2000" dirty="0"/>
              <a:t>” function</a:t>
            </a:r>
          </a:p>
          <a:p>
            <a:pPr marL="228600" indent="-228600"/>
            <a:r>
              <a:rPr lang="en-US" sz="2000" dirty="0"/>
              <a:t>Statements end with 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dirty="0"/>
              <a:t>”</a:t>
            </a:r>
          </a:p>
          <a:p>
            <a:pPr marL="228600" indent="-228600"/>
            <a:r>
              <a:rPr lang="en-US" sz="2000" dirty="0"/>
              <a:t>Variables must be declared </a:t>
            </a:r>
          </a:p>
          <a:p>
            <a:pPr marL="228600" indent="-228600"/>
            <a:r>
              <a:rPr lang="en-US" sz="2000" dirty="0"/>
              <a:t>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sz="2000" dirty="0"/>
              <a:t>” syntax different</a:t>
            </a:r>
          </a:p>
          <a:p>
            <a:pPr marL="228600" indent="-228600"/>
            <a:r>
              <a:rPr lang="en-US" sz="2000" dirty="0"/>
              <a:t>Statement blocks demarcated by 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{...}</a:t>
            </a:r>
            <a:r>
              <a:rPr lang="en-US" sz="2000" dirty="0"/>
              <a:t>”</a:t>
            </a:r>
          </a:p>
          <a:p>
            <a:pPr marL="228600" indent="-228600"/>
            <a:r>
              <a:rPr lang="en-US" sz="2000" dirty="0" smtClean="0"/>
              <a:t>But much of it is similar</a:t>
            </a:r>
            <a:endParaRPr lang="en-US" sz="2000" dirty="0"/>
          </a:p>
          <a:p>
            <a:pPr marL="228600" indent="-2286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Primer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8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C++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5" name="Picture 4" descr="C:\WINDOWS\Desktop\Oh_type\sacitch_C++_ppt\gif\savitchc01d01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4549" y="935569"/>
            <a:ext cx="8414903" cy="548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52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5" name="Picture 4" descr="C:\WINDOWS\Desktop\Oh_type\sacitch_C++_ppt\gif\savitchc01d01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/>
          <a:srcRect b="6051"/>
          <a:stretch/>
        </p:blipFill>
        <p:spPr bwMode="auto">
          <a:xfrm>
            <a:off x="254558" y="1702469"/>
            <a:ext cx="8634885" cy="3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839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Identifiers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Identifiers</a:t>
            </a:r>
          </a:p>
          <a:p>
            <a:pPr lvl="1"/>
            <a:r>
              <a:rPr lang="en-US" dirty="0" smtClean="0"/>
              <a:t>Can’t use keywords/reserved words</a:t>
            </a:r>
            <a:endParaRPr lang="en-US" dirty="0"/>
          </a:p>
          <a:p>
            <a:pPr lvl="1"/>
            <a:r>
              <a:rPr lang="en-US" dirty="0"/>
              <a:t>Case-sensitivity and validity of identifiers</a:t>
            </a:r>
          </a:p>
          <a:p>
            <a:pPr lvl="1"/>
            <a:r>
              <a:rPr lang="en-US" dirty="0"/>
              <a:t>Meaningful names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Used for variables, class names, and more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Variables</a:t>
            </a:r>
            <a:endParaRPr lang="en-US" dirty="0"/>
          </a:p>
          <a:p>
            <a:pPr lvl="1"/>
            <a:r>
              <a:rPr lang="en-US" dirty="0"/>
              <a:t>A memory location to store data for a program</a:t>
            </a:r>
          </a:p>
          <a:p>
            <a:pPr lvl="1"/>
            <a:r>
              <a:rPr lang="en-US" b="1" dirty="0"/>
              <a:t>Must declare all data before use in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4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3632"/>
            <a:ext cx="8530389" cy="4742531"/>
          </a:xfrm>
        </p:spPr>
        <p:txBody>
          <a:bodyPr/>
          <a:lstStyle/>
          <a:p>
            <a:r>
              <a:rPr lang="en-US" dirty="0"/>
              <a:t>Syntax:	 </a:t>
            </a:r>
            <a:r>
              <a:rPr lang="en-US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&lt;legal identifier&gt;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Examples:	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98;	</a:t>
            </a:r>
            <a:endParaRPr lang="en-US" dirty="0"/>
          </a:p>
          <a:p>
            <a:r>
              <a:rPr lang="en-US" dirty="0"/>
              <a:t>Must be </a:t>
            </a:r>
            <a:r>
              <a:rPr lang="en-US" u="sng" dirty="0"/>
              <a:t>declared</a:t>
            </a:r>
            <a:r>
              <a:rPr lang="en-US" dirty="0"/>
              <a:t> before being used </a:t>
            </a:r>
          </a:p>
          <a:p>
            <a:r>
              <a:rPr lang="en-US" dirty="0" smtClean="0"/>
              <a:t>Must </a:t>
            </a:r>
            <a:r>
              <a:rPr lang="en-US" dirty="0"/>
              <a:t>be declared </a:t>
            </a:r>
            <a:r>
              <a:rPr lang="en-US" dirty="0" smtClean="0"/>
              <a:t>to be of </a:t>
            </a:r>
            <a:r>
              <a:rPr lang="en-US" dirty="0"/>
              <a:t>a given </a:t>
            </a:r>
            <a:r>
              <a:rPr lang="en-US" u="sng" dirty="0"/>
              <a:t>type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 </a:t>
            </a:r>
            <a:r>
              <a:rPr lang="en-US" dirty="0" err="1"/>
              <a:t>int</a:t>
            </a:r>
            <a:r>
              <a:rPr lang="en-US" dirty="0"/>
              <a:t>, float, char,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257801" y="2225842"/>
            <a:ext cx="2683042" cy="1467853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Don’t forget the semicolon at the end!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5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declare a variable, we tell the compiler:</a:t>
            </a:r>
          </a:p>
          <a:p>
            <a:pPr lvl="1"/>
            <a:r>
              <a:rPr lang="en-US" dirty="0"/>
              <a:t>When and where to set aside memory space for the variable</a:t>
            </a:r>
          </a:p>
          <a:p>
            <a:pPr lvl="1"/>
            <a:r>
              <a:rPr lang="en-US" dirty="0"/>
              <a:t>How much memory to set aside</a:t>
            </a:r>
          </a:p>
          <a:p>
            <a:pPr lvl="1"/>
            <a:r>
              <a:rPr lang="en-US" dirty="0"/>
              <a:t>How to interpret the contents of that </a:t>
            </a:r>
            <a:r>
              <a:rPr lang="en-US" dirty="0" smtClean="0"/>
              <a:t>memory</a:t>
            </a:r>
            <a:r>
              <a:rPr lang="en-US" dirty="0"/>
              <a:t>;</a:t>
            </a:r>
            <a:r>
              <a:rPr lang="en-US" dirty="0" smtClean="0"/>
              <a:t> AKA, </a:t>
            </a:r>
            <a:r>
              <a:rPr lang="en-US" dirty="0"/>
              <a:t>the specified data type</a:t>
            </a:r>
          </a:p>
          <a:p>
            <a:pPr lvl="1"/>
            <a:r>
              <a:rPr lang="en-US" dirty="0"/>
              <a:t>What name we will be referring to that location by: its </a:t>
            </a:r>
            <a:r>
              <a:rPr lang="en-US" dirty="0" smtClean="0"/>
              <a:t>identifier, or name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93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58200" cy="4742531"/>
          </a:xfrm>
        </p:spPr>
        <p:txBody>
          <a:bodyPr/>
          <a:lstStyle/>
          <a:p>
            <a:r>
              <a:rPr lang="en-US" dirty="0"/>
              <a:t>Naming conventions are rules for names of variables to improve readability</a:t>
            </a:r>
          </a:p>
          <a:p>
            <a:pPr lvl="1"/>
            <a:r>
              <a:rPr lang="en-US" dirty="0"/>
              <a:t>CMSC 202 has its own standards, described in detail on the course website</a:t>
            </a:r>
          </a:p>
          <a:p>
            <a:pPr lvl="2"/>
            <a:r>
              <a:rPr lang="en-US" dirty="0"/>
              <a:t>Start with a lowercase letter</a:t>
            </a:r>
          </a:p>
          <a:p>
            <a:pPr lvl="2"/>
            <a:r>
              <a:rPr lang="en-US" dirty="0"/>
              <a:t>Indicate "word" boundaries with an uppercase letter</a:t>
            </a:r>
          </a:p>
          <a:p>
            <a:pPr lvl="2"/>
            <a:r>
              <a:rPr lang="en-US" dirty="0"/>
              <a:t>Restrict the remaining characters to digits and lowercase </a:t>
            </a:r>
            <a:r>
              <a:rPr lang="en-US" dirty="0" smtClean="0"/>
              <a:t>letters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topSpeed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bankRate1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timeOfArrival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Note: variable names are </a:t>
            </a:r>
            <a:r>
              <a:rPr lang="en-US" dirty="0" smtClean="0"/>
              <a:t>still case </a:t>
            </a:r>
            <a:r>
              <a:rPr lang="en-US" dirty="0"/>
              <a:t>sensitive!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2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60426"/>
            <a:ext cx="9144000" cy="549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5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60426"/>
            <a:ext cx="9144000" cy="549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45963" y="3020992"/>
            <a:ext cx="807334" cy="464358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5962" y="4770699"/>
            <a:ext cx="946229" cy="464358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5963" y="5548132"/>
            <a:ext cx="1027252" cy="464358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85572" y="1143000"/>
            <a:ext cx="4405131" cy="4643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Important Data Types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Simple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5" name="Content Placeholder 4" descr="C:\WINDOWS\Desktop\Oh_type\sacitch_C++_ppt\gif\savitchc01d02_2of2.gif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702" y="1143000"/>
            <a:ext cx="8974597" cy="499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01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course in the CMSC intro sequence</a:t>
            </a:r>
          </a:p>
          <a:p>
            <a:pPr lvl="1"/>
            <a:r>
              <a:rPr lang="en-US" sz="3200" dirty="0" smtClean="0"/>
              <a:t>Preceded by 201</a:t>
            </a:r>
          </a:p>
          <a:p>
            <a:r>
              <a:rPr lang="en-US" dirty="0" smtClean="0"/>
              <a:t>CS majors must pass with a B or better</a:t>
            </a:r>
          </a:p>
          <a:p>
            <a:r>
              <a:rPr lang="en-US" dirty="0" smtClean="0"/>
              <a:t>CMPE majors must get at least a 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19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Simple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5" name="Content Placeholder 4" descr="C:\WINDOWS\Desktop\Oh_type\sacitch_C++_ppt\gif\savitchc01d02_2of2.gif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702" y="1143000"/>
            <a:ext cx="8974597" cy="499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38559" y="3740552"/>
            <a:ext cx="818909" cy="464358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8559" y="2041003"/>
            <a:ext cx="818909" cy="464358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85572" y="1143000"/>
            <a:ext cx="4405131" cy="4643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Important Data Types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big changes from Python to C++</a:t>
            </a:r>
          </a:p>
          <a:p>
            <a:endParaRPr lang="en-US" dirty="0"/>
          </a:p>
          <a:p>
            <a:r>
              <a:rPr lang="en-US" dirty="0" smtClean="0"/>
              <a:t>Variables can only be of </a:t>
            </a:r>
            <a:r>
              <a:rPr lang="en-US" u="sng" dirty="0" smtClean="0"/>
              <a:t>one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A string cannot be changed into a list</a:t>
            </a:r>
          </a:p>
          <a:p>
            <a:pPr lvl="1"/>
            <a:r>
              <a:rPr lang="en-US" dirty="0" smtClean="0"/>
              <a:t>A tuple cannot be changed into a dictionary</a:t>
            </a:r>
          </a:p>
          <a:p>
            <a:pPr lvl="1"/>
            <a:r>
              <a:rPr lang="en-US" dirty="0" smtClean="0"/>
              <a:t>An integer is always an integer – forever</a:t>
            </a:r>
          </a:p>
          <a:p>
            <a:r>
              <a:rPr lang="en-US" dirty="0" smtClean="0"/>
              <a:t>A variable’s type must be explicitly declared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8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initialize data </a:t>
            </a:r>
            <a:r>
              <a:rPr lang="en-US" dirty="0"/>
              <a:t>in declaration statement</a:t>
            </a:r>
          </a:p>
          <a:p>
            <a:pPr lvl="1"/>
            <a:r>
              <a:rPr lang="en-US" dirty="0"/>
              <a:t>Results </a:t>
            </a:r>
            <a:r>
              <a:rPr lang="en-US" dirty="0" smtClean="0"/>
              <a:t>will be "undefined</a:t>
            </a:r>
            <a:r>
              <a:rPr lang="en-US" dirty="0"/>
              <a:t>" if you </a:t>
            </a:r>
            <a:r>
              <a:rPr lang="en-US" dirty="0" smtClean="0"/>
              <a:t>don’t initialize!</a:t>
            </a:r>
            <a:endParaRPr lang="en-US" dirty="0"/>
          </a:p>
          <a:p>
            <a:pPr marL="914400" lvl="2" indent="0">
              <a:buNone/>
            </a:pPr>
            <a:r>
              <a:rPr lang="en-US" b="1" dirty="0" err="1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myValue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  <a:p>
            <a:r>
              <a:rPr lang="en-US" dirty="0"/>
              <a:t>Assigning data during execution</a:t>
            </a:r>
          </a:p>
          <a:p>
            <a:pPr lvl="1"/>
            <a:r>
              <a:rPr lang="en-US" dirty="0" err="1"/>
              <a:t>Lvalues</a:t>
            </a:r>
            <a:r>
              <a:rPr lang="en-US" dirty="0"/>
              <a:t> (left-side) &amp; </a:t>
            </a:r>
            <a:r>
              <a:rPr lang="en-US" dirty="0" err="1"/>
              <a:t>Rvalues</a:t>
            </a:r>
            <a:r>
              <a:rPr lang="en-US" dirty="0"/>
              <a:t> (right-side)</a:t>
            </a:r>
          </a:p>
          <a:p>
            <a:pPr lvl="2"/>
            <a:r>
              <a:rPr lang="en-US" dirty="0" err="1"/>
              <a:t>Lvalues</a:t>
            </a:r>
            <a:r>
              <a:rPr lang="en-US" dirty="0"/>
              <a:t> must be </a:t>
            </a:r>
            <a:r>
              <a:rPr lang="en-US" u="sng" dirty="0"/>
              <a:t>variables</a:t>
            </a:r>
          </a:p>
          <a:p>
            <a:pPr lvl="2"/>
            <a:r>
              <a:rPr lang="en-US" dirty="0" err="1"/>
              <a:t>Rvalues</a:t>
            </a:r>
            <a:r>
              <a:rPr lang="en-US" dirty="0"/>
              <a:t> can be </a:t>
            </a:r>
            <a:r>
              <a:rPr lang="en-US" u="sng" dirty="0"/>
              <a:t>any expression</a:t>
            </a:r>
          </a:p>
          <a:p>
            <a:pPr lvl="1"/>
            <a:r>
              <a:rPr lang="en-US" dirty="0"/>
              <a:t>Example</a:t>
            </a:r>
            <a:r>
              <a:rPr lang="en-US" dirty="0" smtClean="0"/>
              <a:t>:  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rate * time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Lvalue</a:t>
            </a:r>
            <a:r>
              <a:rPr lang="en-US" dirty="0"/>
              <a:t>: 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dirty="0" smtClean="0"/>
              <a:t>“</a:t>
            </a:r>
          </a:p>
          <a:p>
            <a:pPr marL="457200" lvl="1" indent="0"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Rvalue</a:t>
            </a:r>
            <a:r>
              <a:rPr lang="en-US" dirty="0"/>
              <a:t>: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 * time</a:t>
            </a:r>
            <a:r>
              <a:rPr lang="en-US" dirty="0"/>
              <a:t>"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Assignment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18358" cy="4742531"/>
          </a:xfrm>
        </p:spPr>
        <p:txBody>
          <a:bodyPr/>
          <a:lstStyle/>
          <a:p>
            <a:r>
              <a:rPr lang="en-US" dirty="0"/>
              <a:t>Compatibility of Data Assignments</a:t>
            </a:r>
          </a:p>
          <a:p>
            <a:pPr lvl="1"/>
            <a:r>
              <a:rPr lang="en-US" dirty="0"/>
              <a:t>Type mismatches</a:t>
            </a:r>
          </a:p>
          <a:p>
            <a:pPr lvl="2"/>
            <a:r>
              <a:rPr lang="en-US" dirty="0" smtClean="0"/>
              <a:t>Cannot </a:t>
            </a:r>
            <a:r>
              <a:rPr lang="en-US" dirty="0"/>
              <a:t>place value of one type into variable of another type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2.99;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2 is assigned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intVar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Only </a:t>
            </a:r>
            <a:r>
              <a:rPr lang="en-US" dirty="0" smtClean="0"/>
              <a:t>the integer </a:t>
            </a:r>
            <a:r>
              <a:rPr lang="en-US" dirty="0"/>
              <a:t>part "fits", so that’s all that goes</a:t>
            </a:r>
          </a:p>
          <a:p>
            <a:pPr lvl="1"/>
            <a:r>
              <a:rPr lang="en-US" dirty="0"/>
              <a:t>Called "implicit" or "automatic type conversion" </a:t>
            </a:r>
          </a:p>
          <a:p>
            <a:r>
              <a:rPr lang="en-US" dirty="0"/>
              <a:t>Literals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5.75</a:t>
            </a:r>
            <a:r>
              <a:rPr lang="en-US" dirty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dirty="0" smtClean="0"/>
              <a:t>,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World\n</a:t>
            </a:r>
            <a:r>
              <a:rPr lang="en-US" dirty="0" smtClean="0"/>
              <a:t>"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dirty="0"/>
              <a:t>"constants": can’t change in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91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3632"/>
            <a:ext cx="8582628" cy="4742531"/>
          </a:xfrm>
        </p:spPr>
        <p:txBody>
          <a:bodyPr/>
          <a:lstStyle/>
          <a:p>
            <a:pPr eaLnBrk="1" hangingPunct="1">
              <a:spcBef>
                <a:spcPts val="768"/>
              </a:spcBef>
              <a:tabLst>
                <a:tab pos="3149600" algn="l"/>
              </a:tabLst>
            </a:pPr>
            <a:r>
              <a:rPr lang="en-US" dirty="0" smtClean="0"/>
              <a:t>Literals</a:t>
            </a:r>
          </a:p>
          <a:p>
            <a:pPr lvl="1" eaLnBrk="1" hangingPunct="1">
              <a:spcBef>
                <a:spcPts val="768"/>
              </a:spcBef>
              <a:tabLst>
                <a:tab pos="3149600" algn="l"/>
              </a:tabLst>
            </a:pPr>
            <a:r>
              <a:rPr lang="en-US" dirty="0" smtClean="0"/>
              <a:t>Examples:</a:t>
            </a:r>
          </a:p>
          <a:p>
            <a:pPr marL="914400" lvl="2" indent="0" eaLnBrk="1" hangingPunct="1">
              <a:spcBef>
                <a:spcPts val="768"/>
              </a:spcBef>
              <a:buNone/>
              <a:tabLst>
                <a:tab pos="3149600" algn="l"/>
              </a:tabLst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   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Literal constant </a:t>
            </a:r>
            <a:r>
              <a:rPr lang="en-US" sz="22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2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 eaLnBrk="1" hangingPunct="1">
              <a:spcBef>
                <a:spcPts val="768"/>
              </a:spcBef>
              <a:buNone/>
              <a:tabLst>
                <a:tab pos="3149600" algn="l"/>
              </a:tabLst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5.75	   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Literal constant double</a:t>
            </a:r>
          </a:p>
          <a:p>
            <a:pPr marL="914400" lvl="2" indent="0" eaLnBrk="1" hangingPunct="1">
              <a:spcBef>
                <a:spcPts val="768"/>
              </a:spcBef>
              <a:buNone/>
              <a:tabLst>
                <a:tab pos="3149600" algn="l"/>
              </a:tabLst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2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	   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Literal constant char</a:t>
            </a:r>
          </a:p>
          <a:p>
            <a:pPr marL="914400" lvl="2" indent="0" eaLnBrk="1" hangingPunct="1">
              <a:spcBef>
                <a:spcPts val="768"/>
              </a:spcBef>
              <a:buNone/>
              <a:tabLst>
                <a:tab pos="3149600" algn="l"/>
              </a:tabLst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World\n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2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Literal constant string</a:t>
            </a:r>
          </a:p>
          <a:p>
            <a:pPr eaLnBrk="1" hangingPunct="1">
              <a:spcBef>
                <a:spcPts val="768"/>
              </a:spcBef>
              <a:tabLst>
                <a:tab pos="3149600" algn="l"/>
              </a:tabLst>
            </a:pPr>
            <a:r>
              <a:rPr lang="en-US" dirty="0" smtClean="0"/>
              <a:t>Cannot change values during execution</a:t>
            </a:r>
          </a:p>
          <a:p>
            <a:pPr eaLnBrk="1" hangingPunct="1">
              <a:spcBef>
                <a:spcPts val="768"/>
              </a:spcBef>
              <a:tabLst>
                <a:tab pos="3149600" algn="l"/>
              </a:tabLst>
            </a:pPr>
            <a:r>
              <a:rPr lang="en-US" dirty="0" smtClean="0"/>
              <a:t>Called "literals" because you "literally typed"</a:t>
            </a:r>
            <a:br>
              <a:rPr lang="en-US" dirty="0" smtClean="0"/>
            </a:br>
            <a:r>
              <a:rPr lang="en-US" dirty="0" smtClean="0"/>
              <a:t>them in your program!</a:t>
            </a:r>
          </a:p>
        </p:txBody>
      </p:sp>
    </p:spTree>
    <p:extLst>
      <p:ext uri="{BB962C8B-B14F-4D97-AF65-F5344CB8AC3E}">
        <p14:creationId xmlns:p14="http://schemas.microsoft.com/office/powerpoint/2010/main" val="266005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an </a:t>
            </a:r>
            <a:r>
              <a:rPr lang="en-US" b="1" dirty="0"/>
              <a:t>important handout </a:t>
            </a:r>
            <a:r>
              <a:rPr lang="en-US" dirty="0"/>
              <a:t>on Tuesday, which will only be available in class</a:t>
            </a:r>
          </a:p>
          <a:p>
            <a:endParaRPr lang="en-US" dirty="0" smtClean="0"/>
          </a:p>
          <a:p>
            <a:r>
              <a:rPr lang="en-US" dirty="0" smtClean="0"/>
              <a:t>The Blackboard site will be available soon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Time: Continuation of the C++ Primer, and we’ll begin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About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</a:t>
            </a:r>
            <a:r>
              <a:rPr lang="en-US" b="1" u="sng" dirty="0" smtClean="0"/>
              <a:t>not</a:t>
            </a:r>
            <a:r>
              <a:rPr lang="en-US" dirty="0" smtClean="0"/>
              <a:t> allowed to retake a class if they have taken its successor</a:t>
            </a:r>
          </a:p>
          <a:p>
            <a:r>
              <a:rPr lang="en-US" dirty="0" smtClean="0"/>
              <a:t>If you are a CMSC major and received a “C” in 201, you </a:t>
            </a:r>
            <a:r>
              <a:rPr lang="en-US" u="sng" dirty="0" smtClean="0"/>
              <a:t>must</a:t>
            </a:r>
            <a:r>
              <a:rPr lang="en-US" dirty="0" smtClean="0"/>
              <a:t> retake 201 before this class</a:t>
            </a:r>
          </a:p>
          <a:p>
            <a:pPr lvl="1"/>
            <a:r>
              <a:rPr lang="en-US" dirty="0" smtClean="0"/>
              <a:t>If you receive a grade in this class, you can no longer be a computer science major at UMBC!</a:t>
            </a:r>
          </a:p>
          <a:p>
            <a:r>
              <a:rPr lang="en-US" dirty="0" smtClean="0"/>
              <a:t>Students are only allowed two attempts in CMSC 201 or CMSC 202</a:t>
            </a:r>
          </a:p>
          <a:p>
            <a:pPr lvl="1"/>
            <a:r>
              <a:rPr lang="en-US" dirty="0" smtClean="0"/>
              <a:t>A “W” counts as an attempt!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PhD, University of Pennsylvania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1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introduction to </a:t>
            </a:r>
          </a:p>
          <a:p>
            <a:pPr lvl="1"/>
            <a:r>
              <a:rPr lang="en-US" dirty="0"/>
              <a:t>Object-oriented programming (OOP)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object-oriented </a:t>
            </a:r>
            <a:r>
              <a:rPr lang="en-US" dirty="0"/>
              <a:t>design (OOD)</a:t>
            </a:r>
          </a:p>
          <a:p>
            <a:pPr lvl="1"/>
            <a:r>
              <a:rPr lang="en-US" dirty="0"/>
              <a:t>Basic software engineering techniques</a:t>
            </a:r>
          </a:p>
          <a:p>
            <a:r>
              <a:rPr lang="en-US" dirty="0" smtClean="0"/>
              <a:t>Emphasis </a:t>
            </a:r>
            <a:r>
              <a:rPr lang="en-US" dirty="0"/>
              <a:t>on </a:t>
            </a:r>
            <a:r>
              <a:rPr lang="en-US" dirty="0" smtClean="0"/>
              <a:t>proper program design</a:t>
            </a:r>
          </a:p>
          <a:p>
            <a:r>
              <a:rPr lang="en-US" dirty="0" smtClean="0"/>
              <a:t>Tools</a:t>
            </a:r>
            <a:endParaRPr lang="en-US" dirty="0"/>
          </a:p>
          <a:p>
            <a:pPr lvl="1"/>
            <a:r>
              <a:rPr lang="en-US" dirty="0"/>
              <a:t>C++ programming language, GCC (Gnu Compiler)</a:t>
            </a:r>
          </a:p>
          <a:p>
            <a:pPr lvl="1"/>
            <a:r>
              <a:rPr lang="en-US" dirty="0"/>
              <a:t>Linux (GL system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0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Criteria</a:t>
            </a:r>
          </a:p>
          <a:p>
            <a:r>
              <a:rPr lang="en-US" dirty="0" smtClean="0"/>
              <a:t>Course Policies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Academic Integrity</a:t>
            </a:r>
          </a:p>
          <a:p>
            <a:r>
              <a:rPr lang="en-US" dirty="0" smtClean="0"/>
              <a:t>Professor Marron’s website (for assignments)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http://www.csee.umbc.edu/courses/undergraduate/202/spring16_marron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2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Note Taker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$200 stipend for their service. Peer note taking is not a part time job but rather a volunteer service for which enrolled students can earn a stipend for sharing the notes they are already taking for themselves.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If you are interested in serving in this important role, please fill out a note taker application on the Student Disability Services website or in person in the SDS office in Math/Psychology 213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4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discuss the differences between the </a:t>
            </a:r>
            <a:br>
              <a:rPr lang="en-US" dirty="0" smtClean="0"/>
            </a:br>
            <a:r>
              <a:rPr lang="en-US" dirty="0" smtClean="0"/>
              <a:t>Python and C++ programming languages</a:t>
            </a:r>
          </a:p>
          <a:p>
            <a:pPr lvl="1"/>
            <a:r>
              <a:rPr lang="en-US" dirty="0" smtClean="0"/>
              <a:t>Interpreted vs compiled</a:t>
            </a:r>
          </a:p>
          <a:p>
            <a:pPr lvl="1"/>
            <a:r>
              <a:rPr lang="en-US" dirty="0" smtClean="0"/>
              <a:t>More restrictions on programming “style”</a:t>
            </a:r>
          </a:p>
          <a:p>
            <a:endParaRPr lang="en-US" dirty="0" smtClean="0"/>
          </a:p>
          <a:p>
            <a:r>
              <a:rPr lang="en-US" dirty="0" smtClean="0"/>
              <a:t>To begin covering the basics of C++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33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6374</TotalTime>
  <Words>1427</Words>
  <Application>Microsoft Office PowerPoint</Application>
  <PresentationFormat>On-screen Show (4:3)</PresentationFormat>
  <Paragraphs>370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CMSC202  Computer Science II for Majors  Lecture 01 –  Introduction and C++ Primer</vt:lpstr>
      <vt:lpstr>Course Overview</vt:lpstr>
      <vt:lpstr>Course Information</vt:lpstr>
      <vt:lpstr>Quick Note About Grades</vt:lpstr>
      <vt:lpstr>About Me</vt:lpstr>
      <vt:lpstr>What the Course is About</vt:lpstr>
      <vt:lpstr>Review of the Syllabus</vt:lpstr>
      <vt:lpstr>Announcement: Note Taker</vt:lpstr>
      <vt:lpstr>Today’s Objectives</vt:lpstr>
      <vt:lpstr>Development Environment</vt:lpstr>
      <vt:lpstr>Challenges</vt:lpstr>
      <vt:lpstr>Why C++ for CMSC 202?</vt:lpstr>
      <vt:lpstr>Procedural vs OOP</vt:lpstr>
      <vt:lpstr>Classes</vt:lpstr>
      <vt:lpstr>Objects</vt:lpstr>
      <vt:lpstr>Interpreters, Compilers, &amp; Hybrids</vt:lpstr>
      <vt:lpstr>C++ Compilation and Linkage</vt:lpstr>
      <vt:lpstr>Python vs C++ Syntax</vt:lpstr>
      <vt:lpstr>Python vs C++ Syntax: Answer</vt:lpstr>
      <vt:lpstr>C++ Primer</vt:lpstr>
      <vt:lpstr>A Sample C++ Program</vt:lpstr>
      <vt:lpstr>Sample Program Usage</vt:lpstr>
      <vt:lpstr>C++ Identifiers and Variables</vt:lpstr>
      <vt:lpstr>Variable Declaration</vt:lpstr>
      <vt:lpstr>Declaring a Variable</vt:lpstr>
      <vt:lpstr>Naming Conventions</vt:lpstr>
      <vt:lpstr>Simple Data Types</vt:lpstr>
      <vt:lpstr>Simple Data Types</vt:lpstr>
      <vt:lpstr>More Simple Data Types</vt:lpstr>
      <vt:lpstr>More Simple Data Types</vt:lpstr>
      <vt:lpstr>Data Types</vt:lpstr>
      <vt:lpstr>Assigning Data</vt:lpstr>
      <vt:lpstr>Data Assignment Rules</vt:lpstr>
      <vt:lpstr>Literal Data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94</cp:revision>
  <dcterms:created xsi:type="dcterms:W3CDTF">2014-05-05T14:25:42Z</dcterms:created>
  <dcterms:modified xsi:type="dcterms:W3CDTF">2016-02-02T15:59:49Z</dcterms:modified>
</cp:coreProperties>
</file>